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PT Sans Narrow"/>
      <p:regular r:id="rId73"/>
      <p:bold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9D3924-2B0A-48C6-B8AE-F1DB929F49AB}">
  <a:tblStyle styleId="{B39D3924-2B0A-48C6-B8AE-F1DB929F49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TSansNarrow-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OpenSans-regular.fntdata"/><Relationship Id="rId30" Type="http://schemas.openxmlformats.org/officeDocument/2006/relationships/slide" Target="slides/slide24.xml"/><Relationship Id="rId74" Type="http://schemas.openxmlformats.org/officeDocument/2006/relationships/font" Target="fonts/PTSansNarrow-bold.fntdata"/><Relationship Id="rId33" Type="http://schemas.openxmlformats.org/officeDocument/2006/relationships/slide" Target="slides/slide27.xml"/><Relationship Id="rId77" Type="http://schemas.openxmlformats.org/officeDocument/2006/relationships/font" Target="fonts/OpenSans-italic.fntdata"/><Relationship Id="rId32" Type="http://schemas.openxmlformats.org/officeDocument/2006/relationships/slide" Target="slides/slide26.xml"/><Relationship Id="rId76" Type="http://schemas.openxmlformats.org/officeDocument/2006/relationships/font" Target="fonts/OpenSans-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OpenSans-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acb944182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acb944182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JOB: most meaningful table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acb944182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acb944182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c2b565ab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c2b565ab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acb944182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acb944182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don’t expect this cycle reflect the trend in the market. Pattern not so clear even tho it looks like there are more jobs at the beginning of the year and the end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we want to analyse if there is a seasonal pattern or a cycle in the market: the pattern is not so clear... we can see that people apply more in the beginning or in the end of the year, but the pattern is not very clear.</a:t>
            </a:r>
            <a:endParaRPr/>
          </a:p>
          <a:p>
            <a:pPr indent="0" lvl="0" marL="0" rtl="0" algn="l">
              <a:spcBef>
                <a:spcPts val="0"/>
              </a:spcBef>
              <a:spcAft>
                <a:spcPts val="0"/>
              </a:spcAft>
              <a:buClr>
                <a:schemeClr val="dk1"/>
              </a:buClr>
              <a:buSzPts val="1100"/>
              <a:buFont typeface="Arial"/>
              <a:buNone/>
            </a:pPr>
            <a:r>
              <a:rPr lang="en"/>
              <a:t>It may be that the way the company collects data influence this fact.</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c2b565ab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c2b565ab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Cum_pct: 80/20 principle: 20% of our jobs come from just the top5: apply for one of the top5 gives better chances ‘cause there’re more jobs.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c2b565ab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c2b565ab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90% of the jobs come from Italy (Milan number 1), just a few outside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c2b565ab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c2b565ab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Dimensions: experience and job category. </a:t>
            </a:r>
            <a:endParaRPr/>
          </a:p>
          <a:p>
            <a:pPr indent="0" lvl="0" marL="0" rtl="0" algn="l">
              <a:spcBef>
                <a:spcPts val="0"/>
              </a:spcBef>
              <a:spcAft>
                <a:spcPts val="0"/>
              </a:spcAft>
              <a:buNone/>
            </a:pPr>
            <a:r>
              <a:rPr lang="en"/>
              <a:t>Data upward trending: (as expected). Bigger variations comes with the later stage of experiences (probably due to increased </a:t>
            </a:r>
            <a:r>
              <a:rPr lang="en"/>
              <a:t>responsibility</a:t>
            </a:r>
            <a:r>
              <a:rPr lang="en"/>
              <a:t> and maybe managerial tasks)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c2b565ab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c2b565ab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ppl u gonna lead in the job. The trends are not clear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c2b565ab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c2b565ab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Tricky because, beyond Milan and London, other cities have very few observations (point out high variations for Zurich, NY)</a:t>
            </a:r>
            <a:endParaRPr/>
          </a:p>
          <a:p>
            <a:pPr indent="0" lvl="0" marL="0" rtl="0" algn="l">
              <a:spcBef>
                <a:spcPts val="0"/>
              </a:spcBef>
              <a:spcAft>
                <a:spcPts val="0"/>
              </a:spcAft>
              <a:buNone/>
            </a:pPr>
            <a:r>
              <a:rPr lang="en"/>
              <a:t>Milan and Other = no salary difference even tho life’s cost higher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London/NY/Zurich data has been standardized to Euro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c2b565ab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c2b565ab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acb94418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acb94418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c2b565a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c2b565a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reflects the top skill for data engineer and data scientist very well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c2b565ab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c2b565ab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60 jobs require them skills in Classic IT (vs the 300/600 of the </a:t>
            </a:r>
            <a:r>
              <a:rPr lang="en"/>
              <a:t>previous</a:t>
            </a:r>
            <a:r>
              <a:rPr lang="en"/>
              <a:t>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c2b565ab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c2b565ab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c2b565ab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c2b565ab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3acb94418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3acb94418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starting 2016 Python increase rapidly (70% by 2022); </a:t>
            </a:r>
            <a:r>
              <a:rPr lang="en"/>
              <a:t>downward trend for SAS and SPSS </a:t>
            </a:r>
            <a:endParaRPr/>
          </a:p>
          <a:p>
            <a:pPr indent="0" lvl="0" marL="0" rtl="0" algn="l">
              <a:spcBef>
                <a:spcPts val="0"/>
              </a:spcBef>
              <a:spcAft>
                <a:spcPts val="0"/>
              </a:spcAft>
              <a:buNone/>
            </a:pPr>
            <a:r>
              <a:rPr lang="en"/>
              <a:t>After 2020 job became more specialized, jobs require less skills but with deeper knowledge (Python only one increasing for its various uses)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3c2b565ab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3c2b565ab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with the 2020 dip (?)</a:t>
            </a:r>
            <a:endParaRPr/>
          </a:p>
          <a:p>
            <a:pPr indent="0" lvl="0" marL="0" rtl="0" algn="l">
              <a:spcBef>
                <a:spcPts val="0"/>
              </a:spcBef>
              <a:spcAft>
                <a:spcPts val="0"/>
              </a:spcAft>
              <a:buNone/>
            </a:pPr>
            <a:r>
              <a:rPr lang="en"/>
              <a:t>Java for software engineers, not ds, decreasing trend (also SAS SPSS)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c2b565ab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3c2b565ab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quick on this (increase in py)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c2b565ab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c2b565ab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Upward trend: w/ time the job requires a better understanding of the programming languages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solidFill>
                  <a:srgbClr val="202124"/>
                </a:solidFill>
                <a:highlight>
                  <a:srgbClr val="FFFFFF"/>
                </a:highlight>
              </a:rPr>
              <a:t>What is a data strategy? A data strategy is </a:t>
            </a:r>
            <a:r>
              <a:rPr lang="en" sz="1500">
                <a:solidFill>
                  <a:srgbClr val="040C28"/>
                </a:solidFill>
              </a:rPr>
              <a:t>a long-term plan that defines the technology, processes, people, and rules required to manage an organization's information assets</a:t>
            </a:r>
            <a:r>
              <a:rPr lang="en" sz="1500">
                <a:solidFill>
                  <a:srgbClr val="202124"/>
                </a:solidFill>
                <a:highlight>
                  <a:srgbClr val="FFFFFF"/>
                </a:highlight>
              </a:rPr>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c2b565ab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3c2b565ab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3c2b565ab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3c2b565ab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Upward trend around 2017, then some stability, downward for Hadoop</a:t>
            </a:r>
            <a:endParaRPr/>
          </a:p>
          <a:p>
            <a:pPr indent="0" lvl="0" marL="0" rtl="0" algn="l">
              <a:spcBef>
                <a:spcPts val="0"/>
              </a:spcBef>
              <a:spcAft>
                <a:spcPts val="0"/>
              </a:spcAft>
              <a:buNone/>
            </a:pPr>
            <a:r>
              <a:rPr lang="en"/>
              <a:t>Recent years preference for cloud database rather than making their own (decrease in Hadoop)</a:t>
            </a:r>
            <a:endParaRPr/>
          </a:p>
          <a:p>
            <a:pPr indent="0" lvl="0" marL="0" rtl="0" algn="l">
              <a:spcBef>
                <a:spcPts val="0"/>
              </a:spcBef>
              <a:spcAft>
                <a:spcPts val="0"/>
              </a:spcAft>
              <a:buNone/>
            </a:pPr>
            <a:r>
              <a:rPr lang="en"/>
              <a:t>Stability for big data and sql</a:t>
            </a:r>
            <a:endParaRPr/>
          </a:p>
          <a:p>
            <a:pPr indent="0" lvl="0" marL="0" rtl="0" algn="l">
              <a:spcBef>
                <a:spcPts val="0"/>
              </a:spcBef>
              <a:spcAft>
                <a:spcPts val="0"/>
              </a:spcAft>
              <a:buNone/>
            </a:pPr>
            <a:r>
              <a:rPr lang="en"/>
              <a:t>Increase early of AWS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acb94418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acb94418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3c2b565ab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3c2b565ab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previous slide. </a:t>
            </a:r>
            <a:r>
              <a:rPr lang="en"/>
              <a:t>Downward trend after 2017, data science focus more on ds skills (job specialization)</a:t>
            </a:r>
            <a:endParaRPr/>
          </a:p>
          <a:p>
            <a:pPr indent="0" lvl="0" marL="0" rtl="0" algn="l">
              <a:spcBef>
                <a:spcPts val="0"/>
              </a:spcBef>
              <a:spcAft>
                <a:spcPts val="0"/>
              </a:spcAft>
              <a:buNone/>
            </a:pPr>
            <a:r>
              <a:rPr lang="en"/>
              <a:t>Skill for DM decreasing cuz of less engineering work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c2b565ab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c2b565ab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 lot of data (estimates not too reliable)</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c2b565ab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3c2b565ab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02124"/>
                </a:solidFill>
                <a:highlight>
                  <a:srgbClr val="FFFFFF"/>
                </a:highlight>
              </a:rPr>
              <a:t>General upward trend (know something about data management technology)</a:t>
            </a:r>
            <a:endParaRPr sz="1500">
              <a:solidFill>
                <a:srgbClr val="202124"/>
              </a:solidFill>
              <a:highlight>
                <a:srgbClr val="FFFFFF"/>
              </a:highlight>
            </a:endParaRPr>
          </a:p>
          <a:p>
            <a:pPr indent="0" lvl="0" marL="0" rtl="0" algn="l">
              <a:spcBef>
                <a:spcPts val="0"/>
              </a:spcBef>
              <a:spcAft>
                <a:spcPts val="0"/>
              </a:spcAft>
              <a:buNone/>
            </a:pPr>
            <a:r>
              <a:t/>
            </a:r>
            <a:endParaRPr sz="1500">
              <a:solidFill>
                <a:srgbClr val="202124"/>
              </a:solidFill>
              <a:highlight>
                <a:srgbClr val="FFFFFF"/>
              </a:highlight>
            </a:endParaRPr>
          </a:p>
          <a:p>
            <a:pPr indent="0" lvl="0" marL="0" rtl="0" algn="l">
              <a:spcBef>
                <a:spcPts val="0"/>
              </a:spcBef>
              <a:spcAft>
                <a:spcPts val="0"/>
              </a:spcAft>
              <a:buNone/>
            </a:pPr>
            <a:r>
              <a:rPr lang="en" sz="1500">
                <a:solidFill>
                  <a:srgbClr val="202124"/>
                </a:solidFill>
                <a:highlight>
                  <a:srgbClr val="FFFFFF"/>
                </a:highlight>
              </a:rPr>
              <a:t>What is a data strategy? A data strategy is </a:t>
            </a:r>
            <a:r>
              <a:rPr lang="en" sz="1500">
                <a:solidFill>
                  <a:srgbClr val="040C28"/>
                </a:solidFill>
              </a:rPr>
              <a:t>a long-term plan that defines the technology, processes, people, and rules required to manage an organization's information assets</a:t>
            </a:r>
            <a:r>
              <a:rPr lang="en" sz="1500">
                <a:solidFill>
                  <a:srgbClr val="202124"/>
                </a:solidFill>
                <a:highlight>
                  <a:srgbClr val="FFFFFF"/>
                </a:highlight>
              </a:rPr>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c2b565ab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3c2b565ab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c2b565ab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3c2b565ab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skills are kind of stable, not much change over time</a:t>
            </a:r>
            <a:endParaRPr/>
          </a:p>
          <a:p>
            <a:pPr indent="0" lvl="0" marL="0" rtl="0" algn="l">
              <a:spcBef>
                <a:spcPts val="0"/>
              </a:spcBef>
              <a:spcAft>
                <a:spcPts val="0"/>
              </a:spcAft>
              <a:buNone/>
            </a:pPr>
            <a:r>
              <a:rPr lang="en"/>
              <a:t>Quick rise of ML after 2016</a:t>
            </a:r>
            <a:endParaRPr/>
          </a:p>
          <a:p>
            <a:pPr indent="0" lvl="0" marL="0" rtl="0" algn="l">
              <a:spcBef>
                <a:spcPts val="0"/>
              </a:spcBef>
              <a:spcAft>
                <a:spcPts val="0"/>
              </a:spcAft>
              <a:buNone/>
            </a:pPr>
            <a:r>
              <a:rPr lang="en"/>
              <a:t>Downwart predict. Analysis (not an engineer job to predict)</a:t>
            </a:r>
            <a:endParaRPr/>
          </a:p>
          <a:p>
            <a:pPr indent="0" lvl="0" marL="0" rtl="0" algn="l">
              <a:spcBef>
                <a:spcPts val="0"/>
              </a:spcBef>
              <a:spcAft>
                <a:spcPts val="0"/>
              </a:spcAft>
              <a:buNone/>
            </a:pPr>
            <a:r>
              <a:rPr lang="en"/>
              <a:t>Data mining, BI less required </a:t>
            </a:r>
            <a:r>
              <a:rPr lang="en"/>
              <a:t>compared</a:t>
            </a:r>
            <a:r>
              <a:rPr lang="en"/>
              <a:t> to Data Scientist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c2b565ab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3c2b565ab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change over time (problem with data of 2020, why??). ML and predictive modelling very important to get a job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c2b565ab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c2b565ab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Few data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3c2b565ab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3c2b565ab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Few data</a:t>
            </a:r>
            <a:endParaRPr/>
          </a:p>
          <a:p>
            <a:pPr indent="0" lvl="0" marL="0" rtl="0" algn="l">
              <a:spcBef>
                <a:spcPts val="0"/>
              </a:spcBef>
              <a:spcAft>
                <a:spcPts val="0"/>
              </a:spcAft>
              <a:buNone/>
            </a:pPr>
            <a:r>
              <a:rPr lang="en"/>
              <a:t>CONCLUSIONS: We see an increasing specialization in the jobs, this means a deeper </a:t>
            </a:r>
            <a:r>
              <a:rPr lang="en"/>
              <a:t>knowledge</a:t>
            </a:r>
            <a:r>
              <a:rPr lang="en"/>
              <a:t> of less skills, </a:t>
            </a:r>
            <a:r>
              <a:rPr lang="en"/>
              <a:t>especially</a:t>
            </a:r>
            <a:r>
              <a:rPr lang="en"/>
              <a:t> for data </a:t>
            </a:r>
            <a:r>
              <a:rPr lang="en"/>
              <a:t>scientist</a:t>
            </a:r>
            <a:r>
              <a:rPr lang="en"/>
              <a:t> and data engineer positions.</a:t>
            </a:r>
            <a:endParaRPr/>
          </a:p>
          <a:p>
            <a:pPr indent="0" lvl="0" marL="0" rtl="0" algn="l">
              <a:spcBef>
                <a:spcPts val="0"/>
              </a:spcBef>
              <a:spcAft>
                <a:spcPts val="0"/>
              </a:spcAft>
              <a:buNone/>
            </a:pPr>
            <a:r>
              <a:rPr lang="en"/>
              <a:t>Data strategist positions need a better understanding of programming and data management tools (no more a big-picture kind of job)</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acb944182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3acb944182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3acb944182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3acb944182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3: tech, consultancy and bank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acb944182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3acb944182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3c2b565abe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3c2b565abe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Nearly half the data are missing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3c2b565abe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3c2b565ab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company are unranked (we assume)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3acb944182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3acb944182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3c2b565ab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3c2b565ab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Fluctuates a lot, 50% of the candidates change job in between 2.5 year (high turnover)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3c2b565ab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3c2b565ab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consultancy companies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3b84cf2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3b84cf2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c2b565ab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c2b565ab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for companies: quick turnover (consistent w/ previous finding)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3c2b565ab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3c2b565ab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Ppl apply for the cities they’re already in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3acb94418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3acb94418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3c50ee3d5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3c50ee3d5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NB: we try explain salary not predict it </a:t>
            </a:r>
            <a:endParaRPr/>
          </a:p>
          <a:p>
            <a:pPr indent="0" lvl="0" marL="0" rtl="0" algn="l">
              <a:spcBef>
                <a:spcPts val="0"/>
              </a:spcBef>
              <a:spcAft>
                <a:spcPts val="0"/>
              </a:spcAft>
              <a:buNone/>
            </a:pPr>
            <a:r>
              <a:rPr lang="en"/>
              <a:t>Good_eng = proficient or native</a:t>
            </a:r>
            <a:endParaRPr/>
          </a:p>
          <a:p>
            <a:pPr indent="0" lvl="0" marL="0" rtl="0" algn="l">
              <a:spcBef>
                <a:spcPts val="0"/>
              </a:spcBef>
              <a:spcAft>
                <a:spcPts val="0"/>
              </a:spcAft>
              <a:buNone/>
            </a:pPr>
            <a:r>
              <a:rPr lang="en"/>
              <a:t>Job_reason = increase in headcount (chosen as reference group), </a:t>
            </a:r>
            <a:r>
              <a:rPr lang="en"/>
              <a:t>transfer</a:t>
            </a:r>
            <a:r>
              <a:rPr lang="en"/>
              <a:t>, replace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R-square very low but that’s real life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3acb944182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3acb944182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3acb944182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3acb944182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English significan, italian it’s not</a:t>
            </a:r>
            <a:endParaRPr/>
          </a:p>
          <a:p>
            <a:pPr indent="0" lvl="0" marL="0" rtl="0" algn="l">
              <a:spcBef>
                <a:spcPts val="0"/>
              </a:spcBef>
              <a:spcAft>
                <a:spcPts val="0"/>
              </a:spcAft>
              <a:buNone/>
            </a:pPr>
            <a:r>
              <a:rPr lang="en"/>
              <a:t>Clarify why the pct_travel has a negative beta</a:t>
            </a:r>
            <a:endParaRPr/>
          </a:p>
          <a:p>
            <a:pPr indent="0" lvl="0" marL="0" rtl="0" algn="l">
              <a:spcBef>
                <a:spcPts val="0"/>
              </a:spcBef>
              <a:spcAft>
                <a:spcPts val="0"/>
              </a:spcAft>
              <a:buNone/>
            </a:pPr>
            <a:r>
              <a:rPr lang="en"/>
              <a:t>London expect to earn more</a:t>
            </a:r>
            <a:endParaRPr/>
          </a:p>
          <a:p>
            <a:pPr indent="0" lvl="0" marL="0" rtl="0" algn="l">
              <a:spcBef>
                <a:spcPts val="0"/>
              </a:spcBef>
              <a:spcAft>
                <a:spcPts val="0"/>
              </a:spcAft>
              <a:buNone/>
            </a:pPr>
            <a:r>
              <a:rPr lang="en"/>
              <a:t>Milan: u get the same money like other cheaper italian cities</a:t>
            </a:r>
            <a:endParaRPr/>
          </a:p>
          <a:p>
            <a:pPr indent="0" lvl="0" marL="0" rtl="0" algn="l">
              <a:spcBef>
                <a:spcPts val="0"/>
              </a:spcBef>
              <a:spcAft>
                <a:spcPts val="0"/>
              </a:spcAft>
              <a:buNone/>
            </a:pPr>
            <a:r>
              <a:rPr lang="en"/>
              <a:t>Sample size it’s an issue for the other cities (maybe not for Zurich)</a:t>
            </a:r>
            <a:endParaRPr/>
          </a:p>
          <a:p>
            <a:pPr indent="0" lvl="0" marL="0" rtl="0" algn="l">
              <a:spcBef>
                <a:spcPts val="0"/>
              </a:spcBef>
              <a:spcAft>
                <a:spcPts val="0"/>
              </a:spcAft>
              <a:buNone/>
            </a:pPr>
            <a:r>
              <a:rPr lang="en"/>
              <a:t>Categories: significant (reference group: other)</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3acb94418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3acb94418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3acb944182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3acb944182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Desired skills from job matching w/ the candidate skills</a:t>
            </a:r>
            <a:endParaRPr/>
          </a:p>
          <a:p>
            <a:pPr indent="0" lvl="0" marL="0" rtl="0" algn="l">
              <a:spcBef>
                <a:spcPts val="0"/>
              </a:spcBef>
              <a:spcAft>
                <a:spcPts val="0"/>
              </a:spcAft>
              <a:buNone/>
            </a:pPr>
            <a:r>
              <a:rPr lang="en"/>
              <a:t>TF-IDF: track some features from skills and feed it to k-means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3acb944182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3acb944182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3acb944182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3acb944182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 number of clusters around 5</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3acb94418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3acb94418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3acb94418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3acb94418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3acb94418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3acb944182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3acb944182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3acb944182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Optimal k: 7</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3acb944182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3acb944182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c2b565a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c2b565a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3acb944182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3acb944182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acb944182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3acb944182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 work w/ Window</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3acb944182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3acb944182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ETL: extract transform and load</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3acb944182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3acb944182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3c50ee3d5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3c50ee3d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3c50ee3d5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3c50ee3d5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3c50ee3d5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3c50ee3d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c679fc1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c679fc1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3c2b565a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3c2b565a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acb94418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3acb94418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34.png"/><Relationship Id="rId5"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5.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6.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0.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Delta Group</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Data/IT job market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ERD</a:t>
            </a:r>
            <a:endParaRPr/>
          </a:p>
        </p:txBody>
      </p:sp>
      <p:pic>
        <p:nvPicPr>
          <p:cNvPr id="131" name="Google Shape;131;p22"/>
          <p:cNvPicPr preferRelativeResize="0"/>
          <p:nvPr/>
        </p:nvPicPr>
        <p:blipFill>
          <a:blip r:embed="rId3">
            <a:alphaModFix/>
          </a:blip>
          <a:stretch>
            <a:fillRect/>
          </a:stretch>
        </p:blipFill>
        <p:spPr>
          <a:xfrm>
            <a:off x="1220175" y="518275"/>
            <a:ext cx="7337925" cy="4458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Analysis of jobs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1304850"/>
            <a:ext cx="8520600" cy="153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t>General insights</a:t>
            </a:r>
            <a:endParaRPr sz="3000"/>
          </a:p>
        </p:txBody>
      </p:sp>
      <p:sp>
        <p:nvSpPr>
          <p:cNvPr id="142" name="Google Shape;142;p24"/>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Monthly job count</a:t>
            </a:r>
            <a:endParaRPr/>
          </a:p>
        </p:txBody>
      </p:sp>
      <p:sp>
        <p:nvSpPr>
          <p:cNvPr id="148" name="Google Shape;148;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5"/>
          <p:cNvPicPr preferRelativeResize="0"/>
          <p:nvPr/>
        </p:nvPicPr>
        <p:blipFill>
          <a:blip r:embed="rId3">
            <a:alphaModFix/>
          </a:blip>
          <a:stretch>
            <a:fillRect/>
          </a:stretch>
        </p:blipFill>
        <p:spPr>
          <a:xfrm>
            <a:off x="0" y="1265783"/>
            <a:ext cx="9144003" cy="26119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job titles</a:t>
            </a:r>
            <a:endParaRPr/>
          </a:p>
        </p:txBody>
      </p:sp>
      <p:pic>
        <p:nvPicPr>
          <p:cNvPr id="155" name="Google Shape;155;p26"/>
          <p:cNvPicPr preferRelativeResize="0"/>
          <p:nvPr/>
        </p:nvPicPr>
        <p:blipFill>
          <a:blip r:embed="rId3">
            <a:alphaModFix/>
          </a:blip>
          <a:stretch>
            <a:fillRect/>
          </a:stretch>
        </p:blipFill>
        <p:spPr>
          <a:xfrm>
            <a:off x="818188" y="1266325"/>
            <a:ext cx="7507625" cy="3753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job locations</a:t>
            </a:r>
            <a:endParaRPr/>
          </a:p>
        </p:txBody>
      </p:sp>
      <p:pic>
        <p:nvPicPr>
          <p:cNvPr id="161" name="Google Shape;161;p27"/>
          <p:cNvPicPr preferRelativeResize="0"/>
          <p:nvPr/>
        </p:nvPicPr>
        <p:blipFill>
          <a:blip r:embed="rId3">
            <a:alphaModFix/>
          </a:blip>
          <a:stretch>
            <a:fillRect/>
          </a:stretch>
        </p:blipFill>
        <p:spPr>
          <a:xfrm>
            <a:off x="882112" y="1266325"/>
            <a:ext cx="7379773" cy="3689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Compensation by experience</a:t>
            </a:r>
            <a:endParaRPr/>
          </a:p>
        </p:txBody>
      </p:sp>
      <p:sp>
        <p:nvSpPr>
          <p:cNvPr id="167" name="Google Shape;167;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28"/>
          <p:cNvPicPr preferRelativeResize="0"/>
          <p:nvPr/>
        </p:nvPicPr>
        <p:blipFill>
          <a:blip r:embed="rId3">
            <a:alphaModFix/>
          </a:blip>
          <a:stretch>
            <a:fillRect/>
          </a:stretch>
        </p:blipFill>
        <p:spPr>
          <a:xfrm>
            <a:off x="152400" y="1117402"/>
            <a:ext cx="9144003" cy="35182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Compensation by team size led</a:t>
            </a:r>
            <a:endParaRPr/>
          </a:p>
        </p:txBody>
      </p:sp>
      <p:sp>
        <p:nvSpPr>
          <p:cNvPr id="174" name="Google Shape;174;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9"/>
          <p:cNvPicPr preferRelativeResize="0"/>
          <p:nvPr/>
        </p:nvPicPr>
        <p:blipFill>
          <a:blip r:embed="rId3">
            <a:alphaModFix/>
          </a:blip>
          <a:stretch>
            <a:fillRect/>
          </a:stretch>
        </p:blipFill>
        <p:spPr>
          <a:xfrm>
            <a:off x="0" y="1117402"/>
            <a:ext cx="9144003" cy="35182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Compensation in </a:t>
            </a:r>
            <a:r>
              <a:rPr lang="en"/>
              <a:t>cities with most jobs</a:t>
            </a:r>
            <a:endParaRPr/>
          </a:p>
        </p:txBody>
      </p:sp>
      <p:sp>
        <p:nvSpPr>
          <p:cNvPr id="181" name="Google Shape;181;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30"/>
          <p:cNvPicPr preferRelativeResize="0"/>
          <p:nvPr/>
        </p:nvPicPr>
        <p:blipFill>
          <a:blip r:embed="rId3">
            <a:alphaModFix/>
          </a:blip>
          <a:stretch>
            <a:fillRect/>
          </a:stretch>
        </p:blipFill>
        <p:spPr>
          <a:xfrm>
            <a:off x="311708" y="1266325"/>
            <a:ext cx="5781135" cy="3302699"/>
          </a:xfrm>
          <a:prstGeom prst="rect">
            <a:avLst/>
          </a:prstGeom>
          <a:noFill/>
          <a:ln>
            <a:noFill/>
          </a:ln>
        </p:spPr>
      </p:pic>
      <p:pic>
        <p:nvPicPr>
          <p:cNvPr id="183" name="Google Shape;183;p30"/>
          <p:cNvPicPr preferRelativeResize="0"/>
          <p:nvPr/>
        </p:nvPicPr>
        <p:blipFill>
          <a:blip r:embed="rId4">
            <a:alphaModFix/>
          </a:blip>
          <a:stretch>
            <a:fillRect/>
          </a:stretch>
        </p:blipFill>
        <p:spPr>
          <a:xfrm>
            <a:off x="6345575" y="1266325"/>
            <a:ext cx="2486725" cy="3066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1304850"/>
            <a:ext cx="8520600" cy="153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t>Top desired skills</a:t>
            </a:r>
            <a:endParaRPr sz="3000"/>
          </a:p>
        </p:txBody>
      </p:sp>
      <p:sp>
        <p:nvSpPr>
          <p:cNvPr id="189" name="Google Shape;189;p3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members</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Tue Nguyen</a:t>
            </a:r>
            <a:endParaRPr/>
          </a:p>
          <a:p>
            <a:pPr indent="-342900" lvl="0" marL="457200" rtl="0" algn="l">
              <a:spcBef>
                <a:spcPts val="0"/>
              </a:spcBef>
              <a:spcAft>
                <a:spcPts val="0"/>
              </a:spcAft>
              <a:buSzPts val="1800"/>
              <a:buChar char="●"/>
            </a:pPr>
            <a:r>
              <a:rPr lang="en"/>
              <a:t>Giordano Vitale </a:t>
            </a:r>
            <a:endParaRPr/>
          </a:p>
          <a:p>
            <a:pPr indent="-342900" lvl="0" marL="457200" rtl="0" algn="l">
              <a:spcBef>
                <a:spcPts val="0"/>
              </a:spcBef>
              <a:spcAft>
                <a:spcPts val="0"/>
              </a:spcAft>
              <a:buSzPts val="1800"/>
              <a:buChar char="●"/>
            </a:pPr>
            <a:r>
              <a:rPr lang="en"/>
              <a:t>Enrico Darra</a:t>
            </a:r>
            <a:endParaRPr/>
          </a:p>
          <a:p>
            <a:pPr indent="-342900" lvl="0" marL="457200" rtl="0" algn="l">
              <a:spcBef>
                <a:spcPts val="0"/>
              </a:spcBef>
              <a:spcAft>
                <a:spcPts val="0"/>
              </a:spcAft>
              <a:buSzPts val="1800"/>
              <a:buChar char="●"/>
            </a:pPr>
            <a:r>
              <a:rPr lang="en"/>
              <a:t>Emile Rahal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skills in DE and DS (by OSN practice)</a:t>
            </a:r>
            <a:endParaRPr/>
          </a:p>
        </p:txBody>
      </p:sp>
      <p:pic>
        <p:nvPicPr>
          <p:cNvPr id="195" name="Google Shape;195;p32"/>
          <p:cNvPicPr preferRelativeResize="0"/>
          <p:nvPr/>
        </p:nvPicPr>
        <p:blipFill>
          <a:blip r:embed="rId3">
            <a:alphaModFix/>
          </a:blip>
          <a:stretch>
            <a:fillRect/>
          </a:stretch>
        </p:blipFill>
        <p:spPr>
          <a:xfrm>
            <a:off x="301350" y="1255975"/>
            <a:ext cx="4139700" cy="3008574"/>
          </a:xfrm>
          <a:prstGeom prst="rect">
            <a:avLst/>
          </a:prstGeom>
          <a:noFill/>
          <a:ln>
            <a:noFill/>
          </a:ln>
        </p:spPr>
      </p:pic>
      <p:pic>
        <p:nvPicPr>
          <p:cNvPr id="196" name="Google Shape;196;p32"/>
          <p:cNvPicPr preferRelativeResize="0"/>
          <p:nvPr/>
        </p:nvPicPr>
        <p:blipFill>
          <a:blip r:embed="rId4">
            <a:alphaModFix/>
          </a:blip>
          <a:stretch>
            <a:fillRect/>
          </a:stretch>
        </p:blipFill>
        <p:spPr>
          <a:xfrm>
            <a:off x="4441050" y="1255975"/>
            <a:ext cx="4011426" cy="3008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skills in Classic IT and Strategy (by OSN practice)</a:t>
            </a:r>
            <a:endParaRPr/>
          </a:p>
        </p:txBody>
      </p:sp>
      <p:sp>
        <p:nvSpPr>
          <p:cNvPr id="202" name="Google Shape;202;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3"/>
          <p:cNvPicPr preferRelativeResize="0"/>
          <p:nvPr/>
        </p:nvPicPr>
        <p:blipFill>
          <a:blip r:embed="rId3">
            <a:alphaModFix/>
          </a:blip>
          <a:stretch>
            <a:fillRect/>
          </a:stretch>
        </p:blipFill>
        <p:spPr>
          <a:xfrm>
            <a:off x="311700" y="1266325"/>
            <a:ext cx="4011426" cy="3008583"/>
          </a:xfrm>
          <a:prstGeom prst="rect">
            <a:avLst/>
          </a:prstGeom>
          <a:noFill/>
          <a:ln>
            <a:noFill/>
          </a:ln>
        </p:spPr>
      </p:pic>
      <p:pic>
        <p:nvPicPr>
          <p:cNvPr id="204" name="Google Shape;204;p33"/>
          <p:cNvPicPr preferRelativeResize="0"/>
          <p:nvPr/>
        </p:nvPicPr>
        <p:blipFill>
          <a:blip r:embed="rId4">
            <a:alphaModFix/>
          </a:blip>
          <a:stretch>
            <a:fillRect/>
          </a:stretch>
        </p:blipFill>
        <p:spPr>
          <a:xfrm>
            <a:off x="4820875" y="1266325"/>
            <a:ext cx="4011426" cy="3008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skills in Executive and Other (by OSN practice)</a:t>
            </a:r>
            <a:endParaRPr/>
          </a:p>
        </p:txBody>
      </p:sp>
      <p:sp>
        <p:nvSpPr>
          <p:cNvPr id="210" name="Google Shape;210;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34"/>
          <p:cNvPicPr preferRelativeResize="0"/>
          <p:nvPr/>
        </p:nvPicPr>
        <p:blipFill>
          <a:blip r:embed="rId3">
            <a:alphaModFix/>
          </a:blip>
          <a:stretch>
            <a:fillRect/>
          </a:stretch>
        </p:blipFill>
        <p:spPr>
          <a:xfrm>
            <a:off x="311700" y="1266325"/>
            <a:ext cx="4011426" cy="3008576"/>
          </a:xfrm>
          <a:prstGeom prst="rect">
            <a:avLst/>
          </a:prstGeom>
          <a:noFill/>
          <a:ln>
            <a:noFill/>
          </a:ln>
        </p:spPr>
      </p:pic>
      <p:pic>
        <p:nvPicPr>
          <p:cNvPr id="212" name="Google Shape;212;p34"/>
          <p:cNvPicPr preferRelativeResize="0"/>
          <p:nvPr/>
        </p:nvPicPr>
        <p:blipFill>
          <a:blip r:embed="rId4">
            <a:alphaModFix/>
          </a:blip>
          <a:stretch>
            <a:fillRect/>
          </a:stretch>
        </p:blipFill>
        <p:spPr>
          <a:xfrm>
            <a:off x="4820875" y="1266325"/>
            <a:ext cx="4011426" cy="30085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1304850"/>
            <a:ext cx="8520600" cy="153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t>Skill evolution in Programming</a:t>
            </a:r>
            <a:endParaRPr sz="3000"/>
          </a:p>
        </p:txBody>
      </p:sp>
      <p:sp>
        <p:nvSpPr>
          <p:cNvPr id="218" name="Google Shape;218;p35"/>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4" name="Google Shape;224;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36"/>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1" name="Google Shape;231;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37"/>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8" name="Google Shape;238;p3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38"/>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5" name="Google Shape;245;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39"/>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1304850"/>
            <a:ext cx="8520600" cy="153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t>Skill evolution in Data Management</a:t>
            </a:r>
            <a:endParaRPr sz="3000"/>
          </a:p>
        </p:txBody>
      </p:sp>
      <p:sp>
        <p:nvSpPr>
          <p:cNvPr id="252" name="Google Shape;252;p40"/>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8" name="Google Shape;258;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41"/>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Overall </a:t>
            </a:r>
            <a:r>
              <a:rPr b="1" lang="en"/>
              <a:t>workflow</a:t>
            </a:r>
            <a:endParaRPr b="1"/>
          </a:p>
          <a:p>
            <a:pPr indent="-342900" lvl="0" marL="457200" rtl="0" algn="l">
              <a:spcBef>
                <a:spcPts val="0"/>
              </a:spcBef>
              <a:spcAft>
                <a:spcPts val="0"/>
              </a:spcAft>
              <a:buSzPts val="1800"/>
              <a:buAutoNum type="arabicPeriod"/>
            </a:pPr>
            <a:r>
              <a:rPr b="1" lang="en"/>
              <a:t>Scope </a:t>
            </a:r>
            <a:r>
              <a:rPr lang="en"/>
              <a:t>of the project</a:t>
            </a:r>
            <a:endParaRPr/>
          </a:p>
          <a:p>
            <a:pPr indent="-342900" lvl="0" marL="457200" rtl="0" algn="l">
              <a:spcBef>
                <a:spcPts val="0"/>
              </a:spcBef>
              <a:spcAft>
                <a:spcPts val="0"/>
              </a:spcAft>
              <a:buSzPts val="1800"/>
              <a:buAutoNum type="arabicPeriod"/>
            </a:pPr>
            <a:r>
              <a:rPr lang="en"/>
              <a:t>Analysis of </a:t>
            </a:r>
            <a:r>
              <a:rPr b="1" lang="en"/>
              <a:t>jobs</a:t>
            </a:r>
            <a:endParaRPr b="1"/>
          </a:p>
          <a:p>
            <a:pPr indent="-342900" lvl="0" marL="457200" rtl="0" algn="l">
              <a:spcBef>
                <a:spcPts val="0"/>
              </a:spcBef>
              <a:spcAft>
                <a:spcPts val="0"/>
              </a:spcAft>
              <a:buSzPts val="1800"/>
              <a:buAutoNum type="arabicPeriod"/>
            </a:pPr>
            <a:r>
              <a:rPr lang="en"/>
              <a:t>Analysis of </a:t>
            </a:r>
            <a:r>
              <a:rPr b="1" lang="en"/>
              <a:t>organizations</a:t>
            </a:r>
            <a:endParaRPr b="1"/>
          </a:p>
          <a:p>
            <a:pPr indent="-342900" lvl="0" marL="457200" rtl="0" algn="l">
              <a:spcBef>
                <a:spcPts val="0"/>
              </a:spcBef>
              <a:spcAft>
                <a:spcPts val="0"/>
              </a:spcAft>
              <a:buSzPts val="1800"/>
              <a:buAutoNum type="arabicPeriod"/>
            </a:pPr>
            <a:r>
              <a:rPr lang="en"/>
              <a:t>Analysis of </a:t>
            </a:r>
            <a:r>
              <a:rPr b="1" lang="en"/>
              <a:t>candidates </a:t>
            </a:r>
            <a:r>
              <a:rPr lang="en"/>
              <a:t>&amp; </a:t>
            </a:r>
            <a:r>
              <a:rPr b="1" lang="en"/>
              <a:t>employment history</a:t>
            </a:r>
            <a:endParaRPr b="1"/>
          </a:p>
          <a:p>
            <a:pPr indent="-342900" lvl="0" marL="457200" rtl="0" algn="l">
              <a:spcBef>
                <a:spcPts val="0"/>
              </a:spcBef>
              <a:spcAft>
                <a:spcPts val="0"/>
              </a:spcAft>
              <a:buSzPts val="1800"/>
              <a:buAutoNum type="arabicPeriod"/>
            </a:pPr>
            <a:r>
              <a:rPr b="1" lang="en"/>
              <a:t>Regression </a:t>
            </a:r>
            <a:r>
              <a:rPr lang="en"/>
              <a:t>analysis of </a:t>
            </a:r>
            <a:r>
              <a:rPr b="1" lang="en"/>
              <a:t>salary </a:t>
            </a:r>
            <a:r>
              <a:rPr lang="en"/>
              <a:t>based on </a:t>
            </a:r>
            <a:r>
              <a:rPr b="1" lang="en"/>
              <a:t>job details</a:t>
            </a:r>
            <a:endParaRPr b="1"/>
          </a:p>
          <a:p>
            <a:pPr indent="-342900" lvl="0" marL="457200" rtl="0" algn="l">
              <a:spcBef>
                <a:spcPts val="0"/>
              </a:spcBef>
              <a:spcAft>
                <a:spcPts val="0"/>
              </a:spcAft>
              <a:buSzPts val="1800"/>
              <a:buAutoNum type="arabicPeriod"/>
            </a:pPr>
            <a:r>
              <a:rPr lang="en"/>
              <a:t>Job and </a:t>
            </a:r>
            <a:r>
              <a:rPr lang="en"/>
              <a:t>candidate</a:t>
            </a:r>
            <a:r>
              <a:rPr lang="en"/>
              <a:t> </a:t>
            </a:r>
            <a:r>
              <a:rPr b="1" lang="en"/>
              <a:t>clustering </a:t>
            </a:r>
            <a:r>
              <a:rPr lang="en"/>
              <a:t>and </a:t>
            </a:r>
            <a:r>
              <a:rPr b="1" lang="en"/>
              <a:t>matching</a:t>
            </a:r>
            <a:endParaRPr b="1"/>
          </a:p>
          <a:p>
            <a:pPr indent="-342900" lvl="0" marL="457200" rtl="0" algn="l">
              <a:spcBef>
                <a:spcPts val="0"/>
              </a:spcBef>
              <a:spcAft>
                <a:spcPts val="0"/>
              </a:spcAft>
              <a:buSzPts val="1800"/>
              <a:buAutoNum type="arabicPeriod"/>
            </a:pPr>
            <a:r>
              <a:rPr lang="en"/>
              <a:t>Future work</a:t>
            </a:r>
            <a:endParaRPr/>
          </a:p>
          <a:p>
            <a:pPr indent="-342900" lvl="0" marL="457200" rtl="0" algn="l">
              <a:spcBef>
                <a:spcPts val="0"/>
              </a:spcBef>
              <a:spcAft>
                <a:spcPts val="0"/>
              </a:spcAft>
              <a:buSzPts val="1800"/>
              <a:buAutoNum type="arabicPeriod"/>
            </a:pPr>
            <a:r>
              <a:rPr lang="en"/>
              <a:t>Q &amp;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5" name="Google Shape;265;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6" name="Google Shape;266;p42"/>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2" name="Google Shape;272;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3" name="Google Shape;273;p43"/>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9" name="Google Shape;279;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0" name="Google Shape;280;p44"/>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311700" y="1304850"/>
            <a:ext cx="8520600" cy="153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t>Skill evolution in Data Analytics</a:t>
            </a:r>
            <a:endParaRPr sz="3000"/>
          </a:p>
        </p:txBody>
      </p:sp>
      <p:sp>
        <p:nvSpPr>
          <p:cNvPr id="286" name="Google Shape;286;p45"/>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2" name="Google Shape;292;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3" name="Google Shape;293;p46"/>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9" name="Google Shape;299;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47"/>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6" name="Google Shape;306;p4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48"/>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3" name="Google Shape;313;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49"/>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Analysis of organizations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industries</a:t>
            </a:r>
            <a:endParaRPr/>
          </a:p>
        </p:txBody>
      </p:sp>
      <p:pic>
        <p:nvPicPr>
          <p:cNvPr id="325" name="Google Shape;325;p51"/>
          <p:cNvPicPr preferRelativeResize="0"/>
          <p:nvPr/>
        </p:nvPicPr>
        <p:blipFill>
          <a:blip r:embed="rId3">
            <a:alphaModFix/>
          </a:blip>
          <a:stretch>
            <a:fillRect/>
          </a:stretch>
        </p:blipFill>
        <p:spPr>
          <a:xfrm>
            <a:off x="990712" y="1266325"/>
            <a:ext cx="7162578" cy="3581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9725" y="806775"/>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Overall workflow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cities</a:t>
            </a:r>
            <a:endParaRPr/>
          </a:p>
        </p:txBody>
      </p:sp>
      <p:pic>
        <p:nvPicPr>
          <p:cNvPr id="331" name="Google Shape;331;p52"/>
          <p:cNvPicPr preferRelativeResize="0"/>
          <p:nvPr/>
        </p:nvPicPr>
        <p:blipFill>
          <a:blip r:embed="rId3">
            <a:alphaModFix/>
          </a:blip>
          <a:stretch>
            <a:fillRect/>
          </a:stretch>
        </p:blipFill>
        <p:spPr>
          <a:xfrm>
            <a:off x="898138" y="1208275"/>
            <a:ext cx="7347727" cy="36738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organization types</a:t>
            </a:r>
            <a:endParaRPr/>
          </a:p>
        </p:txBody>
      </p:sp>
      <p:pic>
        <p:nvPicPr>
          <p:cNvPr id="337" name="Google Shape;337;p53"/>
          <p:cNvPicPr preferRelativeResize="0"/>
          <p:nvPr/>
        </p:nvPicPr>
        <p:blipFill>
          <a:blip r:embed="rId3">
            <a:alphaModFix/>
          </a:blip>
          <a:stretch>
            <a:fillRect/>
          </a:stretch>
        </p:blipFill>
        <p:spPr>
          <a:xfrm>
            <a:off x="1006125" y="1266325"/>
            <a:ext cx="7131750" cy="3565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Analysis of Candidates and Employment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stats of experience</a:t>
            </a:r>
            <a:endParaRPr/>
          </a:p>
        </p:txBody>
      </p:sp>
      <p:sp>
        <p:nvSpPr>
          <p:cNvPr id="348" name="Google Shape;348;p5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a:t>
            </a:r>
            <a:endParaRPr/>
          </a:p>
        </p:txBody>
      </p:sp>
      <p:pic>
        <p:nvPicPr>
          <p:cNvPr id="349" name="Google Shape;349;p55"/>
          <p:cNvPicPr preferRelativeResize="0"/>
          <p:nvPr/>
        </p:nvPicPr>
        <p:blipFill>
          <a:blip r:embed="rId3">
            <a:alphaModFix/>
          </a:blip>
          <a:stretch>
            <a:fillRect/>
          </a:stretch>
        </p:blipFill>
        <p:spPr>
          <a:xfrm>
            <a:off x="311695" y="1266325"/>
            <a:ext cx="2477025" cy="3302700"/>
          </a:xfrm>
          <a:prstGeom prst="rect">
            <a:avLst/>
          </a:prstGeom>
          <a:noFill/>
          <a:ln>
            <a:noFill/>
          </a:ln>
        </p:spPr>
      </p:pic>
      <p:pic>
        <p:nvPicPr>
          <p:cNvPr id="350" name="Google Shape;350;p55"/>
          <p:cNvPicPr preferRelativeResize="0"/>
          <p:nvPr/>
        </p:nvPicPr>
        <p:blipFill>
          <a:blip r:embed="rId4">
            <a:alphaModFix/>
          </a:blip>
          <a:stretch>
            <a:fillRect/>
          </a:stretch>
        </p:blipFill>
        <p:spPr>
          <a:xfrm>
            <a:off x="3286875" y="1266338"/>
            <a:ext cx="2477025" cy="3302694"/>
          </a:xfrm>
          <a:prstGeom prst="rect">
            <a:avLst/>
          </a:prstGeom>
          <a:noFill/>
          <a:ln>
            <a:noFill/>
          </a:ln>
        </p:spPr>
      </p:pic>
      <p:pic>
        <p:nvPicPr>
          <p:cNvPr id="351" name="Google Shape;351;p55"/>
          <p:cNvPicPr preferRelativeResize="0"/>
          <p:nvPr/>
        </p:nvPicPr>
        <p:blipFill>
          <a:blip r:embed="rId5">
            <a:alphaModFix/>
          </a:blip>
          <a:stretch>
            <a:fillRect/>
          </a:stretch>
        </p:blipFill>
        <p:spPr>
          <a:xfrm>
            <a:off x="6355275" y="1266325"/>
            <a:ext cx="2477025" cy="3302721"/>
          </a:xfrm>
          <a:prstGeom prst="rect">
            <a:avLst/>
          </a:prstGeom>
          <a:noFill/>
          <a:ln>
            <a:noFill/>
          </a:ln>
        </p:spPr>
      </p:pic>
      <p:sp>
        <p:nvSpPr>
          <p:cNvPr id="352" name="Google Shape;352;p55"/>
          <p:cNvSpPr txBox="1"/>
          <p:nvPr/>
        </p:nvSpPr>
        <p:spPr>
          <a:xfrm>
            <a:off x="581625" y="4569025"/>
            <a:ext cx="82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       Num jobs                                            Total years of exp                                  Avg. years per job</a:t>
            </a:r>
            <a:endParaRPr>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organizations by num candidates (full History)</a:t>
            </a:r>
            <a:endParaRPr/>
          </a:p>
        </p:txBody>
      </p:sp>
      <p:sp>
        <p:nvSpPr>
          <p:cNvPr id="358" name="Google Shape;358;p5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9" name="Google Shape;359;p56"/>
          <p:cNvPicPr preferRelativeResize="0"/>
          <p:nvPr/>
        </p:nvPicPr>
        <p:blipFill>
          <a:blip r:embed="rId3">
            <a:alphaModFix/>
          </a:blip>
          <a:stretch>
            <a:fillRect/>
          </a:stretch>
        </p:blipFill>
        <p:spPr>
          <a:xfrm>
            <a:off x="610088" y="1266326"/>
            <a:ext cx="7923825" cy="35208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current employers by num candidates</a:t>
            </a:r>
            <a:endParaRPr/>
          </a:p>
        </p:txBody>
      </p:sp>
      <p:sp>
        <p:nvSpPr>
          <p:cNvPr id="365" name="Google Shape;365;p5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6" name="Google Shape;366;p57"/>
          <p:cNvPicPr preferRelativeResize="0"/>
          <p:nvPr/>
        </p:nvPicPr>
        <p:blipFill>
          <a:blip r:embed="rId3">
            <a:alphaModFix/>
          </a:blip>
          <a:stretch>
            <a:fillRect/>
          </a:stretch>
        </p:blipFill>
        <p:spPr>
          <a:xfrm>
            <a:off x="587613" y="1266325"/>
            <a:ext cx="7968773" cy="35408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Avg. years per job of orgs</a:t>
            </a:r>
            <a:r>
              <a:rPr lang="en"/>
              <a:t> with most candidates</a:t>
            </a:r>
            <a:endParaRPr/>
          </a:p>
        </p:txBody>
      </p:sp>
      <p:sp>
        <p:nvSpPr>
          <p:cNvPr id="372" name="Google Shape;372;p5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58"/>
          <p:cNvPicPr preferRelativeResize="0"/>
          <p:nvPr/>
        </p:nvPicPr>
        <p:blipFill>
          <a:blip r:embed="rId3">
            <a:alphaModFix/>
          </a:blip>
          <a:stretch>
            <a:fillRect/>
          </a:stretch>
        </p:blipFill>
        <p:spPr>
          <a:xfrm>
            <a:off x="688871" y="1266326"/>
            <a:ext cx="7766267" cy="3450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cities most candidates come from</a:t>
            </a:r>
            <a:endParaRPr/>
          </a:p>
        </p:txBody>
      </p:sp>
      <p:sp>
        <p:nvSpPr>
          <p:cNvPr id="379" name="Google Shape;379;p5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0" name="Google Shape;380;p59"/>
          <p:cNvPicPr preferRelativeResize="0"/>
          <p:nvPr/>
        </p:nvPicPr>
        <p:blipFill>
          <a:blip r:embed="rId3">
            <a:alphaModFix/>
          </a:blip>
          <a:stretch>
            <a:fillRect/>
          </a:stretch>
        </p:blipFill>
        <p:spPr>
          <a:xfrm>
            <a:off x="705200" y="1266325"/>
            <a:ext cx="7733601" cy="34363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Regression analysis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Explaining salary</a:t>
            </a:r>
            <a:endParaRPr/>
          </a:p>
        </p:txBody>
      </p:sp>
      <p:sp>
        <p:nvSpPr>
          <p:cNvPr id="391" name="Google Shape;391;p6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br>
              <a:rPr lang="en"/>
            </a:br>
            <a:r>
              <a:rPr lang="en"/>
              <a:t>Adjusted R-squared:  </a:t>
            </a:r>
            <a:r>
              <a:rPr lang="en"/>
              <a:t>0.134</a:t>
            </a:r>
            <a:endParaRPr/>
          </a:p>
          <a:p>
            <a:pPr indent="0" lvl="0" marL="0" rtl="0" algn="l">
              <a:spcBef>
                <a:spcPts val="1200"/>
              </a:spcBef>
              <a:spcAft>
                <a:spcPts val="1200"/>
              </a:spcAft>
              <a:buNone/>
            </a:pPr>
            <a:br>
              <a:rPr lang="en"/>
            </a:br>
            <a:r>
              <a:rPr lang="en"/>
              <a:t>Coefficients &amp; p-values: next slide</a:t>
            </a:r>
            <a:endParaRPr/>
          </a:p>
        </p:txBody>
      </p:sp>
      <p:pic>
        <p:nvPicPr>
          <p:cNvPr id="392" name="Google Shape;392;p61"/>
          <p:cNvPicPr preferRelativeResize="0"/>
          <p:nvPr/>
        </p:nvPicPr>
        <p:blipFill>
          <a:blip r:embed="rId3">
            <a:alphaModFix/>
          </a:blip>
          <a:stretch>
            <a:fillRect/>
          </a:stretch>
        </p:blipFill>
        <p:spPr>
          <a:xfrm>
            <a:off x="0" y="1842849"/>
            <a:ext cx="9144000" cy="805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workflow</a:t>
            </a:r>
            <a:endParaRPr/>
          </a:p>
        </p:txBody>
      </p:sp>
      <p:sp>
        <p:nvSpPr>
          <p:cNvPr id="90" name="Google Shape;90;p17"/>
          <p:cNvSpPr/>
          <p:nvPr/>
        </p:nvSpPr>
        <p:spPr>
          <a:xfrm>
            <a:off x="311700" y="1266325"/>
            <a:ext cx="1977300" cy="904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Analyze raw data</a:t>
            </a:r>
            <a:endParaRPr b="1" sz="1800"/>
          </a:p>
        </p:txBody>
      </p:sp>
      <p:sp>
        <p:nvSpPr>
          <p:cNvPr id="91" name="Google Shape;91;p17"/>
          <p:cNvSpPr/>
          <p:nvPr/>
        </p:nvSpPr>
        <p:spPr>
          <a:xfrm>
            <a:off x="3507750" y="1266325"/>
            <a:ext cx="2061600" cy="904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Identify useful columns</a:t>
            </a:r>
            <a:endParaRPr b="1" sz="1800"/>
          </a:p>
        </p:txBody>
      </p:sp>
      <p:sp>
        <p:nvSpPr>
          <p:cNvPr id="92" name="Google Shape;92;p17"/>
          <p:cNvSpPr/>
          <p:nvPr/>
        </p:nvSpPr>
        <p:spPr>
          <a:xfrm>
            <a:off x="6703850" y="1266325"/>
            <a:ext cx="2128500" cy="825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Define scope of the project</a:t>
            </a:r>
            <a:endParaRPr b="1" sz="1800"/>
          </a:p>
        </p:txBody>
      </p:sp>
      <p:sp>
        <p:nvSpPr>
          <p:cNvPr id="93" name="Google Shape;93;p17"/>
          <p:cNvSpPr/>
          <p:nvPr/>
        </p:nvSpPr>
        <p:spPr>
          <a:xfrm>
            <a:off x="6703700" y="3635750"/>
            <a:ext cx="2128500" cy="904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Clean and  standardize data</a:t>
            </a:r>
            <a:endParaRPr b="1" sz="1800"/>
          </a:p>
        </p:txBody>
      </p:sp>
      <p:sp>
        <p:nvSpPr>
          <p:cNvPr id="94" name="Google Shape;94;p17"/>
          <p:cNvSpPr/>
          <p:nvPr/>
        </p:nvSpPr>
        <p:spPr>
          <a:xfrm>
            <a:off x="3507750" y="3621200"/>
            <a:ext cx="2061600" cy="933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Perform analyses on cleaned data</a:t>
            </a:r>
            <a:endParaRPr b="1" sz="1800"/>
          </a:p>
        </p:txBody>
      </p:sp>
      <p:sp>
        <p:nvSpPr>
          <p:cNvPr id="95" name="Google Shape;95;p17"/>
          <p:cNvSpPr/>
          <p:nvPr/>
        </p:nvSpPr>
        <p:spPr>
          <a:xfrm>
            <a:off x="311700" y="3621200"/>
            <a:ext cx="1977300" cy="947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Finalize the results</a:t>
            </a:r>
            <a:endParaRPr b="1" sz="1800"/>
          </a:p>
        </p:txBody>
      </p:sp>
      <p:sp>
        <p:nvSpPr>
          <p:cNvPr id="96" name="Google Shape;96;p17"/>
          <p:cNvSpPr/>
          <p:nvPr/>
        </p:nvSpPr>
        <p:spPr>
          <a:xfrm>
            <a:off x="2543800" y="1534800"/>
            <a:ext cx="691200" cy="4179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5791000" y="1534800"/>
            <a:ext cx="691200" cy="4179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rot="5400000">
            <a:off x="7422350" y="2654738"/>
            <a:ext cx="691200" cy="4179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flipH="1">
            <a:off x="5790925" y="3878900"/>
            <a:ext cx="691200" cy="4179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flipH="1">
            <a:off x="2552775" y="3886100"/>
            <a:ext cx="691200" cy="4179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be updated</a:t>
            </a:r>
            <a:endParaRPr/>
          </a:p>
        </p:txBody>
      </p:sp>
      <p:sp>
        <p:nvSpPr>
          <p:cNvPr id="398" name="Google Shape;398;p6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9" name="Google Shape;399;p62"/>
          <p:cNvPicPr preferRelativeResize="0"/>
          <p:nvPr/>
        </p:nvPicPr>
        <p:blipFill>
          <a:blip r:embed="rId3">
            <a:alphaModFix/>
          </a:blip>
          <a:stretch>
            <a:fillRect/>
          </a:stretch>
        </p:blipFill>
        <p:spPr>
          <a:xfrm>
            <a:off x="39634" y="0"/>
            <a:ext cx="9064731" cy="5143499"/>
          </a:xfrm>
          <a:prstGeom prst="rect">
            <a:avLst/>
          </a:prstGeom>
          <a:noFill/>
          <a:ln>
            <a:noFill/>
          </a:ln>
        </p:spPr>
      </p:pic>
      <p:sp>
        <p:nvSpPr>
          <p:cNvPr id="400" name="Google Shape;400;p62"/>
          <p:cNvSpPr/>
          <p:nvPr/>
        </p:nvSpPr>
        <p:spPr>
          <a:xfrm>
            <a:off x="186850" y="803325"/>
            <a:ext cx="5979600" cy="1311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1" name="Google Shape;401;p62"/>
          <p:cNvSpPr/>
          <p:nvPr/>
        </p:nvSpPr>
        <p:spPr>
          <a:xfrm>
            <a:off x="186850" y="2571750"/>
            <a:ext cx="5979600" cy="32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2" name="Google Shape;402;p62"/>
          <p:cNvSpPr/>
          <p:nvPr/>
        </p:nvSpPr>
        <p:spPr>
          <a:xfrm>
            <a:off x="186850" y="3349875"/>
            <a:ext cx="5979600" cy="32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3" name="Google Shape;403;p62"/>
          <p:cNvSpPr/>
          <p:nvPr/>
        </p:nvSpPr>
        <p:spPr>
          <a:xfrm>
            <a:off x="186850" y="4128000"/>
            <a:ext cx="5979600" cy="76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Job / candidate clustering and matching</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Job/candidate clustering</a:t>
            </a:r>
            <a:endParaRPr/>
          </a:p>
        </p:txBody>
      </p:sp>
      <p:sp>
        <p:nvSpPr>
          <p:cNvPr id="414" name="Google Shape;414;p6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15" name="Google Shape;415;p64"/>
          <p:cNvSpPr txBox="1"/>
          <p:nvPr/>
        </p:nvSpPr>
        <p:spPr>
          <a:xfrm>
            <a:off x="688650" y="1605925"/>
            <a:ext cx="8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416" name="Google Shape;416;p64"/>
          <p:cNvSpPr/>
          <p:nvPr/>
        </p:nvSpPr>
        <p:spPr>
          <a:xfrm>
            <a:off x="311700" y="1291675"/>
            <a:ext cx="3400500" cy="1028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Desired skills</a:t>
            </a:r>
            <a:endParaRPr b="1" sz="2400"/>
          </a:p>
          <a:p>
            <a:pPr indent="0" lvl="0" marL="0" rtl="0" algn="l">
              <a:spcBef>
                <a:spcPts val="0"/>
              </a:spcBef>
              <a:spcAft>
                <a:spcPts val="0"/>
              </a:spcAft>
              <a:buNone/>
            </a:pPr>
            <a:r>
              <a:rPr lang="en" sz="1300"/>
              <a:t>BIG DATA;HADOOP;HIVE;HBASE</a:t>
            </a:r>
            <a:endParaRPr sz="1300"/>
          </a:p>
          <a:p>
            <a:pPr indent="0" lvl="0" marL="0" rtl="0" algn="l">
              <a:spcBef>
                <a:spcPts val="0"/>
              </a:spcBef>
              <a:spcAft>
                <a:spcPts val="0"/>
              </a:spcAft>
              <a:buNone/>
            </a:pPr>
            <a:r>
              <a:rPr lang="en" sz="1300"/>
              <a:t>APPS;MOBILE;NODEJS;JAVASCRIPT;API</a:t>
            </a:r>
            <a:endParaRPr sz="1300"/>
          </a:p>
        </p:txBody>
      </p:sp>
      <p:sp>
        <p:nvSpPr>
          <p:cNvPr id="417" name="Google Shape;417;p64"/>
          <p:cNvSpPr/>
          <p:nvPr/>
        </p:nvSpPr>
        <p:spPr>
          <a:xfrm>
            <a:off x="5431800" y="1291675"/>
            <a:ext cx="3400500" cy="1028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TF-IDF</a:t>
            </a:r>
            <a:endParaRPr sz="1300"/>
          </a:p>
        </p:txBody>
      </p:sp>
      <p:sp>
        <p:nvSpPr>
          <p:cNvPr id="418" name="Google Shape;418;p64"/>
          <p:cNvSpPr/>
          <p:nvPr/>
        </p:nvSpPr>
        <p:spPr>
          <a:xfrm>
            <a:off x="5431800" y="3215725"/>
            <a:ext cx="3400500" cy="1028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K-Means</a:t>
            </a:r>
            <a:endParaRPr sz="1300"/>
          </a:p>
        </p:txBody>
      </p:sp>
      <p:pic>
        <p:nvPicPr>
          <p:cNvPr id="419" name="Google Shape;419;p64"/>
          <p:cNvPicPr preferRelativeResize="0"/>
          <p:nvPr/>
        </p:nvPicPr>
        <p:blipFill>
          <a:blip r:embed="rId3">
            <a:alphaModFix/>
          </a:blip>
          <a:stretch>
            <a:fillRect/>
          </a:stretch>
        </p:blipFill>
        <p:spPr>
          <a:xfrm>
            <a:off x="1081838" y="2762675"/>
            <a:ext cx="1860225" cy="1481750"/>
          </a:xfrm>
          <a:prstGeom prst="rect">
            <a:avLst/>
          </a:prstGeom>
          <a:noFill/>
          <a:ln>
            <a:noFill/>
          </a:ln>
        </p:spPr>
      </p:pic>
      <p:sp>
        <p:nvSpPr>
          <p:cNvPr id="420" name="Google Shape;420;p64"/>
          <p:cNvSpPr/>
          <p:nvPr/>
        </p:nvSpPr>
        <p:spPr>
          <a:xfrm>
            <a:off x="4031925" y="1534500"/>
            <a:ext cx="885900" cy="4002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4"/>
          <p:cNvSpPr/>
          <p:nvPr/>
        </p:nvSpPr>
        <p:spPr>
          <a:xfrm rot="5400000">
            <a:off x="6784650" y="2531025"/>
            <a:ext cx="543000" cy="4002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4"/>
          <p:cNvSpPr/>
          <p:nvPr/>
        </p:nvSpPr>
        <p:spPr>
          <a:xfrm flipH="1">
            <a:off x="4031925" y="3529975"/>
            <a:ext cx="885900" cy="4002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Noisy data</a:t>
            </a:r>
            <a:endParaRPr/>
          </a:p>
        </p:txBody>
      </p:sp>
      <p:sp>
        <p:nvSpPr>
          <p:cNvPr id="428" name="Google Shape;428;p6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9" name="Google Shape;429;p65"/>
          <p:cNvPicPr preferRelativeResize="0"/>
          <p:nvPr/>
        </p:nvPicPr>
        <p:blipFill>
          <a:blip r:embed="rId3">
            <a:alphaModFix/>
          </a:blip>
          <a:stretch>
            <a:fillRect/>
          </a:stretch>
        </p:blipFill>
        <p:spPr>
          <a:xfrm>
            <a:off x="311700" y="1745803"/>
            <a:ext cx="1479175" cy="2703322"/>
          </a:xfrm>
          <a:prstGeom prst="rect">
            <a:avLst/>
          </a:prstGeom>
          <a:noFill/>
          <a:ln>
            <a:noFill/>
          </a:ln>
          <a:effectLst>
            <a:outerShdw blurRad="57150" rotWithShape="0" algn="bl" dir="5400000" dist="19050">
              <a:srgbClr val="000000">
                <a:alpha val="50000"/>
              </a:srgbClr>
            </a:outerShdw>
          </a:effectLst>
        </p:spPr>
      </p:pic>
      <p:pic>
        <p:nvPicPr>
          <p:cNvPr id="430" name="Google Shape;430;p65"/>
          <p:cNvPicPr preferRelativeResize="0"/>
          <p:nvPr/>
        </p:nvPicPr>
        <p:blipFill>
          <a:blip r:embed="rId4">
            <a:alphaModFix/>
          </a:blip>
          <a:stretch>
            <a:fillRect/>
          </a:stretch>
        </p:blipFill>
        <p:spPr>
          <a:xfrm>
            <a:off x="2038375" y="2449400"/>
            <a:ext cx="4028551" cy="1669945"/>
          </a:xfrm>
          <a:prstGeom prst="rect">
            <a:avLst/>
          </a:prstGeom>
          <a:noFill/>
          <a:ln>
            <a:noFill/>
          </a:ln>
          <a:effectLst>
            <a:outerShdw blurRad="57150" rotWithShape="0" algn="bl" dir="5400000" dist="19050">
              <a:srgbClr val="000000">
                <a:alpha val="50000"/>
              </a:srgbClr>
            </a:outerShdw>
          </a:effectLst>
        </p:spPr>
      </p:pic>
      <p:pic>
        <p:nvPicPr>
          <p:cNvPr id="431" name="Google Shape;431;p65"/>
          <p:cNvPicPr preferRelativeResize="0"/>
          <p:nvPr/>
        </p:nvPicPr>
        <p:blipFill>
          <a:blip r:embed="rId5">
            <a:alphaModFix/>
          </a:blip>
          <a:stretch>
            <a:fillRect/>
          </a:stretch>
        </p:blipFill>
        <p:spPr>
          <a:xfrm>
            <a:off x="6314425" y="403725"/>
            <a:ext cx="2509276" cy="404541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Job </a:t>
            </a:r>
            <a:r>
              <a:rPr lang="en"/>
              <a:t>clustering (1)</a:t>
            </a:r>
            <a:endParaRPr/>
          </a:p>
        </p:txBody>
      </p:sp>
      <p:sp>
        <p:nvSpPr>
          <p:cNvPr id="437" name="Google Shape;437;p6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Num jobs</a:t>
            </a:r>
            <a:br>
              <a:rPr lang="en"/>
            </a:br>
            <a:r>
              <a:rPr lang="en"/>
              <a:t>4,590</a:t>
            </a:r>
            <a:endParaRPr/>
          </a:p>
          <a:p>
            <a:pPr indent="0" lvl="0" marL="0" rtl="0" algn="l">
              <a:spcBef>
                <a:spcPts val="1200"/>
              </a:spcBef>
              <a:spcAft>
                <a:spcPts val="0"/>
              </a:spcAft>
              <a:buNone/>
            </a:pPr>
            <a:r>
              <a:rPr lang="en"/>
              <a:t>Num jobs</a:t>
            </a:r>
            <a:br>
              <a:rPr lang="en"/>
            </a:br>
            <a:r>
              <a:rPr lang="en"/>
              <a:t>with desired skills</a:t>
            </a:r>
            <a:br>
              <a:rPr lang="en"/>
            </a:br>
            <a:r>
              <a:rPr lang="en"/>
              <a:t>2,458</a:t>
            </a:r>
            <a:br>
              <a:rPr lang="en"/>
            </a:b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38" name="Google Shape;438;p66"/>
          <p:cNvPicPr preferRelativeResize="0"/>
          <p:nvPr/>
        </p:nvPicPr>
        <p:blipFill>
          <a:blip r:embed="rId3">
            <a:alphaModFix/>
          </a:blip>
          <a:stretch>
            <a:fillRect/>
          </a:stretch>
        </p:blipFill>
        <p:spPr>
          <a:xfrm>
            <a:off x="3137967" y="1152425"/>
            <a:ext cx="5694334" cy="3416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Job clustering (2)</a:t>
            </a:r>
            <a:endParaRPr/>
          </a:p>
        </p:txBody>
      </p:sp>
      <p:sp>
        <p:nvSpPr>
          <p:cNvPr id="444" name="Google Shape;444;p6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45" name="Google Shape;445;p67"/>
          <p:cNvSpPr/>
          <p:nvPr/>
        </p:nvSpPr>
        <p:spPr>
          <a:xfrm>
            <a:off x="311700" y="4645225"/>
            <a:ext cx="36918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IT Consultancy</a:t>
            </a:r>
            <a:endParaRPr b="1"/>
          </a:p>
        </p:txBody>
      </p:sp>
      <p:sp>
        <p:nvSpPr>
          <p:cNvPr id="446" name="Google Shape;446;p67"/>
          <p:cNvSpPr/>
          <p:nvPr/>
        </p:nvSpPr>
        <p:spPr>
          <a:xfrm>
            <a:off x="5057738" y="4645225"/>
            <a:ext cx="37746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 SW Development</a:t>
            </a:r>
            <a:endParaRPr b="1"/>
          </a:p>
        </p:txBody>
      </p:sp>
      <p:pic>
        <p:nvPicPr>
          <p:cNvPr id="447" name="Google Shape;447;p67"/>
          <p:cNvPicPr preferRelativeResize="0"/>
          <p:nvPr/>
        </p:nvPicPr>
        <p:blipFill>
          <a:blip r:embed="rId3">
            <a:alphaModFix/>
          </a:blip>
          <a:stretch>
            <a:fillRect/>
          </a:stretch>
        </p:blipFill>
        <p:spPr>
          <a:xfrm>
            <a:off x="311700" y="1296550"/>
            <a:ext cx="3691800" cy="3230325"/>
          </a:xfrm>
          <a:prstGeom prst="rect">
            <a:avLst/>
          </a:prstGeom>
          <a:noFill/>
          <a:ln>
            <a:noFill/>
          </a:ln>
        </p:spPr>
      </p:pic>
      <p:pic>
        <p:nvPicPr>
          <p:cNvPr id="448" name="Google Shape;448;p67"/>
          <p:cNvPicPr preferRelativeResize="0"/>
          <p:nvPr/>
        </p:nvPicPr>
        <p:blipFill>
          <a:blip r:embed="rId4">
            <a:alphaModFix/>
          </a:blip>
          <a:stretch>
            <a:fillRect/>
          </a:stretch>
        </p:blipFill>
        <p:spPr>
          <a:xfrm>
            <a:off x="5099150" y="1302524"/>
            <a:ext cx="3691800" cy="323031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Job clustering (3)</a:t>
            </a:r>
            <a:endParaRPr/>
          </a:p>
        </p:txBody>
      </p:sp>
      <p:sp>
        <p:nvSpPr>
          <p:cNvPr id="454" name="Google Shape;454;p6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55" name="Google Shape;455;p68"/>
          <p:cNvSpPr/>
          <p:nvPr/>
        </p:nvSpPr>
        <p:spPr>
          <a:xfrm>
            <a:off x="311700" y="4645225"/>
            <a:ext cx="36918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 Science &amp; Engineering</a:t>
            </a:r>
            <a:endParaRPr b="1"/>
          </a:p>
        </p:txBody>
      </p:sp>
      <p:sp>
        <p:nvSpPr>
          <p:cNvPr id="456" name="Google Shape;456;p68"/>
          <p:cNvSpPr/>
          <p:nvPr/>
        </p:nvSpPr>
        <p:spPr>
          <a:xfrm>
            <a:off x="5057738" y="4645225"/>
            <a:ext cx="37746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 Analytics</a:t>
            </a:r>
            <a:endParaRPr b="1"/>
          </a:p>
        </p:txBody>
      </p:sp>
      <p:pic>
        <p:nvPicPr>
          <p:cNvPr id="457" name="Google Shape;457;p68"/>
          <p:cNvPicPr preferRelativeResize="0"/>
          <p:nvPr/>
        </p:nvPicPr>
        <p:blipFill>
          <a:blip r:embed="rId3">
            <a:alphaModFix/>
          </a:blip>
          <a:stretch>
            <a:fillRect/>
          </a:stretch>
        </p:blipFill>
        <p:spPr>
          <a:xfrm>
            <a:off x="311700" y="1266250"/>
            <a:ext cx="3774600" cy="3302775"/>
          </a:xfrm>
          <a:prstGeom prst="rect">
            <a:avLst/>
          </a:prstGeom>
          <a:noFill/>
          <a:ln>
            <a:noFill/>
          </a:ln>
        </p:spPr>
      </p:pic>
      <p:pic>
        <p:nvPicPr>
          <p:cNvPr id="458" name="Google Shape;458;p68"/>
          <p:cNvPicPr preferRelativeResize="0"/>
          <p:nvPr/>
        </p:nvPicPr>
        <p:blipFill>
          <a:blip r:embed="rId4">
            <a:alphaModFix/>
          </a:blip>
          <a:stretch>
            <a:fillRect/>
          </a:stretch>
        </p:blipFill>
        <p:spPr>
          <a:xfrm>
            <a:off x="5057750" y="1266247"/>
            <a:ext cx="3774600" cy="330277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Job clustering (4)</a:t>
            </a:r>
            <a:endParaRPr/>
          </a:p>
        </p:txBody>
      </p:sp>
      <p:sp>
        <p:nvSpPr>
          <p:cNvPr id="464" name="Google Shape;464;p6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65" name="Google Shape;465;p69"/>
          <p:cNvSpPr/>
          <p:nvPr/>
        </p:nvSpPr>
        <p:spPr>
          <a:xfrm>
            <a:off x="311700" y="4645225"/>
            <a:ext cx="36918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Network &amp; Security</a:t>
            </a:r>
            <a:endParaRPr b="1"/>
          </a:p>
        </p:txBody>
      </p:sp>
      <p:pic>
        <p:nvPicPr>
          <p:cNvPr id="466" name="Google Shape;466;p69"/>
          <p:cNvPicPr preferRelativeResize="0"/>
          <p:nvPr/>
        </p:nvPicPr>
        <p:blipFill>
          <a:blip r:embed="rId3">
            <a:alphaModFix/>
          </a:blip>
          <a:stretch>
            <a:fillRect/>
          </a:stretch>
        </p:blipFill>
        <p:spPr>
          <a:xfrm>
            <a:off x="311700" y="1266250"/>
            <a:ext cx="3774600" cy="33027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Candidate </a:t>
            </a:r>
            <a:r>
              <a:rPr lang="en"/>
              <a:t>clustering (1)</a:t>
            </a:r>
            <a:endParaRPr/>
          </a:p>
        </p:txBody>
      </p:sp>
      <p:sp>
        <p:nvSpPr>
          <p:cNvPr id="472" name="Google Shape;472;p7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Num candidates</a:t>
            </a:r>
            <a:br>
              <a:rPr lang="en"/>
            </a:br>
            <a:r>
              <a:rPr lang="en"/>
              <a:t>54,414</a:t>
            </a:r>
            <a:endParaRPr/>
          </a:p>
          <a:p>
            <a:pPr indent="0" lvl="0" marL="0" rtl="0" algn="l">
              <a:spcBef>
                <a:spcPts val="1200"/>
              </a:spcBef>
              <a:spcAft>
                <a:spcPts val="0"/>
              </a:spcAft>
              <a:buNone/>
            </a:pPr>
            <a:r>
              <a:rPr lang="en"/>
              <a:t>Num candidate</a:t>
            </a:r>
            <a:br>
              <a:rPr lang="en"/>
            </a:br>
            <a:r>
              <a:rPr lang="en"/>
              <a:t>with IT skills</a:t>
            </a:r>
            <a:br>
              <a:rPr lang="en"/>
            </a:br>
            <a:r>
              <a:rPr lang="en"/>
              <a:t>8,290</a:t>
            </a:r>
            <a:br>
              <a:rPr lang="en"/>
            </a:b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73" name="Google Shape;473;p70"/>
          <p:cNvPicPr preferRelativeResize="0"/>
          <p:nvPr/>
        </p:nvPicPr>
        <p:blipFill>
          <a:blip r:embed="rId3">
            <a:alphaModFix/>
          </a:blip>
          <a:stretch>
            <a:fillRect/>
          </a:stretch>
        </p:blipFill>
        <p:spPr>
          <a:xfrm>
            <a:off x="2765975" y="1152425"/>
            <a:ext cx="6066326" cy="3639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Candidate clustering (2)</a:t>
            </a:r>
            <a:endParaRPr/>
          </a:p>
        </p:txBody>
      </p:sp>
      <p:sp>
        <p:nvSpPr>
          <p:cNvPr id="479" name="Google Shape;479;p7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80" name="Google Shape;480;p71"/>
          <p:cNvSpPr/>
          <p:nvPr/>
        </p:nvSpPr>
        <p:spPr>
          <a:xfrm>
            <a:off x="311700" y="4645225"/>
            <a:ext cx="36918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Developers</a:t>
            </a:r>
            <a:endParaRPr b="1"/>
          </a:p>
        </p:txBody>
      </p:sp>
      <p:sp>
        <p:nvSpPr>
          <p:cNvPr id="481" name="Google Shape;481;p71"/>
          <p:cNvSpPr/>
          <p:nvPr/>
        </p:nvSpPr>
        <p:spPr>
          <a:xfrm>
            <a:off x="5140550" y="4645225"/>
            <a:ext cx="36918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Regular Office Workers</a:t>
            </a:r>
            <a:endParaRPr b="1"/>
          </a:p>
        </p:txBody>
      </p:sp>
      <p:pic>
        <p:nvPicPr>
          <p:cNvPr id="482" name="Google Shape;482;p71"/>
          <p:cNvPicPr preferRelativeResize="0"/>
          <p:nvPr/>
        </p:nvPicPr>
        <p:blipFill>
          <a:blip r:embed="rId3">
            <a:alphaModFix/>
          </a:blip>
          <a:stretch>
            <a:fillRect/>
          </a:stretch>
        </p:blipFill>
        <p:spPr>
          <a:xfrm>
            <a:off x="311700" y="1266325"/>
            <a:ext cx="3691800" cy="3230321"/>
          </a:xfrm>
          <a:prstGeom prst="rect">
            <a:avLst/>
          </a:prstGeom>
          <a:noFill/>
          <a:ln>
            <a:noFill/>
          </a:ln>
        </p:spPr>
      </p:pic>
      <p:pic>
        <p:nvPicPr>
          <p:cNvPr id="483" name="Google Shape;483;p71"/>
          <p:cNvPicPr preferRelativeResize="0"/>
          <p:nvPr/>
        </p:nvPicPr>
        <p:blipFill>
          <a:blip r:embed="rId4">
            <a:alphaModFix/>
          </a:blip>
          <a:stretch>
            <a:fillRect/>
          </a:stretch>
        </p:blipFill>
        <p:spPr>
          <a:xfrm>
            <a:off x="5140493" y="1266325"/>
            <a:ext cx="3691806" cy="3230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1 - Messy data</a:t>
            </a:r>
            <a:endParaRPr/>
          </a:p>
        </p:txBody>
      </p:sp>
      <p:sp>
        <p:nvSpPr>
          <p:cNvPr id="106" name="Google Shape;106;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18"/>
          <p:cNvPicPr preferRelativeResize="0"/>
          <p:nvPr/>
        </p:nvPicPr>
        <p:blipFill>
          <a:blip r:embed="rId3">
            <a:alphaModFix/>
          </a:blip>
          <a:stretch>
            <a:fillRect/>
          </a:stretch>
        </p:blipFill>
        <p:spPr>
          <a:xfrm>
            <a:off x="0" y="1348375"/>
            <a:ext cx="9144003" cy="33843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Candidate clustering (3)</a:t>
            </a:r>
            <a:endParaRPr/>
          </a:p>
        </p:txBody>
      </p:sp>
      <p:sp>
        <p:nvSpPr>
          <p:cNvPr id="489" name="Google Shape;489;p7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90" name="Google Shape;490;p72"/>
          <p:cNvSpPr/>
          <p:nvPr/>
        </p:nvSpPr>
        <p:spPr>
          <a:xfrm>
            <a:off x="311700" y="4645225"/>
            <a:ext cx="36918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 Modelers</a:t>
            </a:r>
            <a:endParaRPr b="1"/>
          </a:p>
        </p:txBody>
      </p:sp>
      <p:sp>
        <p:nvSpPr>
          <p:cNvPr id="491" name="Google Shape;491;p72"/>
          <p:cNvSpPr/>
          <p:nvPr/>
        </p:nvSpPr>
        <p:spPr>
          <a:xfrm>
            <a:off x="5140550" y="4645225"/>
            <a:ext cx="36918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System Engineers</a:t>
            </a:r>
            <a:endParaRPr b="1"/>
          </a:p>
        </p:txBody>
      </p:sp>
      <p:pic>
        <p:nvPicPr>
          <p:cNvPr id="492" name="Google Shape;492;p72"/>
          <p:cNvPicPr preferRelativeResize="0"/>
          <p:nvPr/>
        </p:nvPicPr>
        <p:blipFill>
          <a:blip r:embed="rId3">
            <a:alphaModFix/>
          </a:blip>
          <a:stretch>
            <a:fillRect/>
          </a:stretch>
        </p:blipFill>
        <p:spPr>
          <a:xfrm>
            <a:off x="311700" y="1283675"/>
            <a:ext cx="3672000" cy="3212976"/>
          </a:xfrm>
          <a:prstGeom prst="rect">
            <a:avLst/>
          </a:prstGeom>
          <a:noFill/>
          <a:ln>
            <a:noFill/>
          </a:ln>
        </p:spPr>
      </p:pic>
      <p:pic>
        <p:nvPicPr>
          <p:cNvPr id="493" name="Google Shape;493;p72"/>
          <p:cNvPicPr preferRelativeResize="0"/>
          <p:nvPr/>
        </p:nvPicPr>
        <p:blipFill>
          <a:blip r:embed="rId4">
            <a:alphaModFix/>
          </a:blip>
          <a:stretch>
            <a:fillRect/>
          </a:stretch>
        </p:blipFill>
        <p:spPr>
          <a:xfrm>
            <a:off x="5140500" y="1238825"/>
            <a:ext cx="3691800" cy="323029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Candidate clustering (4)</a:t>
            </a:r>
            <a:endParaRPr/>
          </a:p>
        </p:txBody>
      </p:sp>
      <p:sp>
        <p:nvSpPr>
          <p:cNvPr id="499" name="Google Shape;499;p7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00" name="Google Shape;500;p73"/>
          <p:cNvSpPr/>
          <p:nvPr/>
        </p:nvSpPr>
        <p:spPr>
          <a:xfrm>
            <a:off x="311700" y="4645225"/>
            <a:ext cx="36918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Java SWE</a:t>
            </a:r>
            <a:endParaRPr b="1"/>
          </a:p>
        </p:txBody>
      </p:sp>
      <p:sp>
        <p:nvSpPr>
          <p:cNvPr id="501" name="Google Shape;501;p73"/>
          <p:cNvSpPr/>
          <p:nvPr/>
        </p:nvSpPr>
        <p:spPr>
          <a:xfrm>
            <a:off x="5140550" y="4645225"/>
            <a:ext cx="36918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.Net SWE</a:t>
            </a:r>
            <a:endParaRPr b="1"/>
          </a:p>
        </p:txBody>
      </p:sp>
      <p:pic>
        <p:nvPicPr>
          <p:cNvPr id="502" name="Google Shape;502;p73"/>
          <p:cNvPicPr preferRelativeResize="0"/>
          <p:nvPr/>
        </p:nvPicPr>
        <p:blipFill>
          <a:blip r:embed="rId3">
            <a:alphaModFix/>
          </a:blip>
          <a:stretch>
            <a:fillRect/>
          </a:stretch>
        </p:blipFill>
        <p:spPr>
          <a:xfrm>
            <a:off x="311700" y="1266325"/>
            <a:ext cx="3691800" cy="3230321"/>
          </a:xfrm>
          <a:prstGeom prst="rect">
            <a:avLst/>
          </a:prstGeom>
          <a:noFill/>
          <a:ln>
            <a:noFill/>
          </a:ln>
        </p:spPr>
      </p:pic>
      <p:pic>
        <p:nvPicPr>
          <p:cNvPr id="503" name="Google Shape;503;p73"/>
          <p:cNvPicPr preferRelativeResize="0"/>
          <p:nvPr/>
        </p:nvPicPr>
        <p:blipFill>
          <a:blip r:embed="rId4">
            <a:alphaModFix/>
          </a:blip>
          <a:stretch>
            <a:fillRect/>
          </a:stretch>
        </p:blipFill>
        <p:spPr>
          <a:xfrm>
            <a:off x="5057807" y="1152425"/>
            <a:ext cx="3774544" cy="3302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Candidate clustering (5)</a:t>
            </a:r>
            <a:endParaRPr/>
          </a:p>
        </p:txBody>
      </p:sp>
      <p:sp>
        <p:nvSpPr>
          <p:cNvPr id="509" name="Google Shape;509;p7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10" name="Google Shape;510;p74"/>
          <p:cNvSpPr/>
          <p:nvPr/>
        </p:nvSpPr>
        <p:spPr>
          <a:xfrm>
            <a:off x="311700" y="4645225"/>
            <a:ext cx="3691800" cy="3573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 Scientists &amp; Engineers</a:t>
            </a:r>
            <a:endParaRPr b="1"/>
          </a:p>
        </p:txBody>
      </p:sp>
      <p:pic>
        <p:nvPicPr>
          <p:cNvPr id="511" name="Google Shape;511;p74"/>
          <p:cNvPicPr preferRelativeResize="0"/>
          <p:nvPr/>
        </p:nvPicPr>
        <p:blipFill>
          <a:blip r:embed="rId3">
            <a:alphaModFix/>
          </a:blip>
          <a:stretch>
            <a:fillRect/>
          </a:stretch>
        </p:blipFill>
        <p:spPr>
          <a:xfrm>
            <a:off x="311697" y="1283670"/>
            <a:ext cx="3691800" cy="323031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Job / candidate matching</a:t>
            </a:r>
            <a:endParaRPr/>
          </a:p>
        </p:txBody>
      </p:sp>
      <p:sp>
        <p:nvSpPr>
          <p:cNvPr id="517" name="Google Shape;517;p75"/>
          <p:cNvSpPr txBox="1"/>
          <p:nvPr>
            <p:ph idx="1" type="body"/>
          </p:nvPr>
        </p:nvSpPr>
        <p:spPr>
          <a:xfrm>
            <a:off x="265250" y="1291675"/>
            <a:ext cx="85206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100">
                <a:solidFill>
                  <a:srgbClr val="000000"/>
                </a:solidFill>
                <a:latin typeface="Arial"/>
                <a:ea typeface="Arial"/>
                <a:cs typeface="Arial"/>
                <a:sym typeface="Arial"/>
              </a:rPr>
              <a:t>Candidate</a:t>
            </a:r>
            <a:endParaRPr sz="10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
        <p:nvSpPr>
          <p:cNvPr id="518" name="Google Shape;518;p75"/>
          <p:cNvSpPr/>
          <p:nvPr/>
        </p:nvSpPr>
        <p:spPr>
          <a:xfrm>
            <a:off x="311700" y="1291675"/>
            <a:ext cx="1535400" cy="765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Candidate</a:t>
            </a:r>
            <a:endParaRPr b="1" sz="2200"/>
          </a:p>
          <a:p>
            <a:pPr indent="0" lvl="0" marL="0" rtl="0" algn="ctr">
              <a:spcBef>
                <a:spcPts val="0"/>
              </a:spcBef>
              <a:spcAft>
                <a:spcPts val="0"/>
              </a:spcAft>
              <a:buNone/>
            </a:pPr>
            <a:r>
              <a:rPr b="1" lang="en" sz="1600"/>
              <a:t>(CV</a:t>
            </a:r>
            <a:r>
              <a:rPr b="1" lang="en" sz="1600"/>
              <a:t>)</a:t>
            </a:r>
            <a:endParaRPr b="1" sz="1600"/>
          </a:p>
        </p:txBody>
      </p:sp>
      <p:sp>
        <p:nvSpPr>
          <p:cNvPr id="519" name="Google Shape;519;p75"/>
          <p:cNvSpPr/>
          <p:nvPr/>
        </p:nvSpPr>
        <p:spPr>
          <a:xfrm>
            <a:off x="3511550" y="1291675"/>
            <a:ext cx="1656300" cy="765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Candidate type</a:t>
            </a:r>
            <a:endParaRPr b="1" sz="1600"/>
          </a:p>
        </p:txBody>
      </p:sp>
      <p:sp>
        <p:nvSpPr>
          <p:cNvPr id="520" name="Google Shape;520;p75"/>
          <p:cNvSpPr/>
          <p:nvPr/>
        </p:nvSpPr>
        <p:spPr>
          <a:xfrm>
            <a:off x="2013781" y="1416325"/>
            <a:ext cx="1331100" cy="4002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Clustering</a:t>
            </a:r>
            <a:endParaRPr b="1"/>
          </a:p>
        </p:txBody>
      </p:sp>
      <p:sp>
        <p:nvSpPr>
          <p:cNvPr id="521" name="Google Shape;521;p75"/>
          <p:cNvSpPr/>
          <p:nvPr/>
        </p:nvSpPr>
        <p:spPr>
          <a:xfrm>
            <a:off x="311700" y="3828775"/>
            <a:ext cx="1535400" cy="765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Job</a:t>
            </a:r>
            <a:endParaRPr b="1" sz="2200"/>
          </a:p>
          <a:p>
            <a:pPr indent="0" lvl="0" marL="0" rtl="0" algn="ctr">
              <a:spcBef>
                <a:spcPts val="0"/>
              </a:spcBef>
              <a:spcAft>
                <a:spcPts val="0"/>
              </a:spcAft>
              <a:buNone/>
            </a:pPr>
            <a:r>
              <a:rPr b="1" lang="en" sz="1600"/>
              <a:t>(Description)</a:t>
            </a:r>
            <a:endParaRPr b="1" sz="1600"/>
          </a:p>
        </p:txBody>
      </p:sp>
      <p:sp>
        <p:nvSpPr>
          <p:cNvPr id="522" name="Google Shape;522;p75"/>
          <p:cNvSpPr/>
          <p:nvPr/>
        </p:nvSpPr>
        <p:spPr>
          <a:xfrm>
            <a:off x="3511550" y="3828775"/>
            <a:ext cx="1656300" cy="765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Job </a:t>
            </a:r>
            <a:endParaRPr b="1" sz="2200"/>
          </a:p>
          <a:p>
            <a:pPr indent="0" lvl="0" marL="0" rtl="0" algn="ctr">
              <a:spcBef>
                <a:spcPts val="0"/>
              </a:spcBef>
              <a:spcAft>
                <a:spcPts val="0"/>
              </a:spcAft>
              <a:buNone/>
            </a:pPr>
            <a:r>
              <a:rPr b="1" lang="en" sz="2200"/>
              <a:t>type</a:t>
            </a:r>
            <a:endParaRPr b="1" sz="1600"/>
          </a:p>
        </p:txBody>
      </p:sp>
      <p:sp>
        <p:nvSpPr>
          <p:cNvPr id="523" name="Google Shape;523;p75"/>
          <p:cNvSpPr/>
          <p:nvPr/>
        </p:nvSpPr>
        <p:spPr>
          <a:xfrm>
            <a:off x="2013781" y="4011475"/>
            <a:ext cx="1331100" cy="4002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Clustering</a:t>
            </a:r>
            <a:endParaRPr b="1"/>
          </a:p>
        </p:txBody>
      </p:sp>
      <p:cxnSp>
        <p:nvCxnSpPr>
          <p:cNvPr id="524" name="Google Shape;524;p75"/>
          <p:cNvCxnSpPr/>
          <p:nvPr/>
        </p:nvCxnSpPr>
        <p:spPr>
          <a:xfrm>
            <a:off x="5365175" y="1871500"/>
            <a:ext cx="975300" cy="8940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75"/>
          <p:cNvCxnSpPr/>
          <p:nvPr/>
        </p:nvCxnSpPr>
        <p:spPr>
          <a:xfrm flipH="1" rot="10800000">
            <a:off x="5411625" y="3253100"/>
            <a:ext cx="847800" cy="1021800"/>
          </a:xfrm>
          <a:prstGeom prst="straightConnector1">
            <a:avLst/>
          </a:prstGeom>
          <a:noFill/>
          <a:ln cap="flat" cmpd="sng" w="9525">
            <a:solidFill>
              <a:schemeClr val="dk2"/>
            </a:solidFill>
            <a:prstDash val="solid"/>
            <a:round/>
            <a:headEnd len="med" w="med" type="none"/>
            <a:tailEnd len="med" w="med" type="triangle"/>
          </a:ln>
        </p:spPr>
      </p:cxnSp>
      <p:sp>
        <p:nvSpPr>
          <p:cNvPr id="526" name="Google Shape;526;p75"/>
          <p:cNvSpPr/>
          <p:nvPr/>
        </p:nvSpPr>
        <p:spPr>
          <a:xfrm>
            <a:off x="6566625" y="2651575"/>
            <a:ext cx="1656300" cy="765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Matching</a:t>
            </a:r>
            <a:endParaRPr b="1" sz="1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Future work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Ideas for future work</a:t>
            </a:r>
            <a:endParaRPr/>
          </a:p>
        </p:txBody>
      </p:sp>
      <p:graphicFrame>
        <p:nvGraphicFramePr>
          <p:cNvPr id="537" name="Google Shape;537;p77"/>
          <p:cNvGraphicFramePr/>
          <p:nvPr/>
        </p:nvGraphicFramePr>
        <p:xfrm>
          <a:off x="367200" y="1266325"/>
          <a:ext cx="3000000" cy="3000000"/>
        </p:xfrm>
        <a:graphic>
          <a:graphicData uri="http://schemas.openxmlformats.org/drawingml/2006/table">
            <a:tbl>
              <a:tblPr>
                <a:noFill/>
                <a:tableStyleId>{B39D3924-2B0A-48C6-B8AE-F1DB929F49AB}</a:tableStyleId>
              </a:tblPr>
              <a:tblGrid>
                <a:gridCol w="4232550"/>
                <a:gridCol w="4232550"/>
              </a:tblGrid>
              <a:tr h="100000">
                <a:tc>
                  <a:txBody>
                    <a:bodyPr/>
                    <a:lstStyle/>
                    <a:p>
                      <a:pPr indent="0" lvl="0" marL="0" rtl="0" algn="l">
                        <a:spcBef>
                          <a:spcPts val="0"/>
                        </a:spcBef>
                        <a:spcAft>
                          <a:spcPts val="0"/>
                        </a:spcAft>
                        <a:buNone/>
                      </a:pPr>
                      <a:r>
                        <a:rPr b="1" lang="en" sz="1600"/>
                        <a:t>Problems</a:t>
                      </a:r>
                      <a:endParaRPr b="1" sz="1600"/>
                    </a:p>
                  </a:txBody>
                  <a:tcPr marT="91425" marB="91425" marR="91425" marL="91425">
                    <a:solidFill>
                      <a:srgbClr val="EFEFEF"/>
                    </a:solidFill>
                  </a:tcPr>
                </a:tc>
                <a:tc>
                  <a:txBody>
                    <a:bodyPr/>
                    <a:lstStyle/>
                    <a:p>
                      <a:pPr indent="0" lvl="0" marL="0" rtl="0" algn="l">
                        <a:spcBef>
                          <a:spcPts val="0"/>
                        </a:spcBef>
                        <a:spcAft>
                          <a:spcPts val="0"/>
                        </a:spcAft>
                        <a:buNone/>
                      </a:pPr>
                      <a:r>
                        <a:rPr b="1" lang="en" sz="1600"/>
                        <a:t>Application</a:t>
                      </a:r>
                      <a:endParaRPr b="1" sz="1600"/>
                    </a:p>
                  </a:txBody>
                  <a:tcPr marT="91425" marB="91425" marR="91425" marL="91425">
                    <a:solidFill>
                      <a:srgbClr val="EFEFEF"/>
                    </a:solidFill>
                  </a:tcPr>
                </a:tc>
              </a:tr>
              <a:tr h="100000">
                <a:tc>
                  <a:txBody>
                    <a:bodyPr/>
                    <a:lstStyle/>
                    <a:p>
                      <a:pPr indent="0" lvl="0" marL="0" rtl="0" algn="l">
                        <a:spcBef>
                          <a:spcPts val="0"/>
                        </a:spcBef>
                        <a:spcAft>
                          <a:spcPts val="0"/>
                        </a:spcAft>
                        <a:buNone/>
                      </a:pPr>
                      <a:r>
                        <a:rPr b="1" lang="en" sz="1600"/>
                        <a:t>Predict </a:t>
                      </a:r>
                      <a:r>
                        <a:rPr lang="en" sz="1600"/>
                        <a:t>if a candidate will </a:t>
                      </a:r>
                      <a:r>
                        <a:rPr b="1" lang="en" sz="1600"/>
                        <a:t>pass the screening round</a:t>
                      </a:r>
                      <a:r>
                        <a:rPr lang="en" sz="1600"/>
                        <a:t> and </a:t>
                      </a:r>
                      <a:r>
                        <a:rPr b="1" lang="en" sz="1600"/>
                        <a:t>proceed </a:t>
                      </a:r>
                      <a:r>
                        <a:rPr lang="en" sz="1600"/>
                        <a:t>to the </a:t>
                      </a:r>
                      <a:r>
                        <a:rPr b="1" lang="en" sz="1600"/>
                        <a:t>1st interview </a:t>
                      </a:r>
                      <a:r>
                        <a:rPr lang="en" sz="1600"/>
                        <a:t>based on the match between </a:t>
                      </a:r>
                      <a:r>
                        <a:rPr b="1" lang="en" sz="1600"/>
                        <a:t>candidate CV</a:t>
                      </a:r>
                      <a:r>
                        <a:rPr lang="en" sz="1600"/>
                        <a:t> and </a:t>
                      </a:r>
                      <a:r>
                        <a:rPr b="1" lang="en" sz="1600"/>
                        <a:t>job details</a:t>
                      </a:r>
                      <a:endParaRPr b="1" sz="1600"/>
                    </a:p>
                  </a:txBody>
                  <a:tcPr marT="91425" marB="91425" marR="91425" marL="91425"/>
                </a:tc>
                <a:tc>
                  <a:txBody>
                    <a:bodyPr/>
                    <a:lstStyle/>
                    <a:p>
                      <a:pPr indent="0" lvl="0" marL="0" rtl="0" algn="l">
                        <a:spcBef>
                          <a:spcPts val="0"/>
                        </a:spcBef>
                        <a:spcAft>
                          <a:spcPts val="0"/>
                        </a:spcAft>
                        <a:buNone/>
                      </a:pPr>
                      <a:r>
                        <a:rPr lang="en" sz="1600"/>
                        <a:t>Automatically </a:t>
                      </a:r>
                      <a:r>
                        <a:rPr lang="en" sz="1600"/>
                        <a:t>evaluate and rank candidates based on probability and prioritize which candidates to forward to hiring clients first</a:t>
                      </a:r>
                      <a:endParaRPr sz="1600"/>
                    </a:p>
                  </a:txBody>
                  <a:tcPr marT="91425" marB="91425" marR="91425" marL="91425"/>
                </a:tc>
              </a:tr>
              <a:tr h="100000">
                <a:tc>
                  <a:txBody>
                    <a:bodyPr/>
                    <a:lstStyle/>
                    <a:p>
                      <a:pPr indent="0" lvl="0" marL="0" rtl="0" algn="l">
                        <a:spcBef>
                          <a:spcPts val="0"/>
                        </a:spcBef>
                        <a:spcAft>
                          <a:spcPts val="0"/>
                        </a:spcAft>
                        <a:buNone/>
                      </a:pPr>
                      <a:r>
                        <a:rPr b="1" lang="en" sz="1600"/>
                        <a:t>Predict </a:t>
                      </a:r>
                      <a:r>
                        <a:rPr lang="en" sz="1600"/>
                        <a:t>the </a:t>
                      </a:r>
                      <a:r>
                        <a:rPr b="1" lang="en" sz="1600"/>
                        <a:t>duration </a:t>
                      </a:r>
                      <a:r>
                        <a:rPr lang="en" sz="1600"/>
                        <a:t>that a candidate will </a:t>
                      </a:r>
                      <a:r>
                        <a:rPr b="1" lang="en" sz="1600"/>
                        <a:t>stay with the company</a:t>
                      </a:r>
                      <a:r>
                        <a:rPr lang="en" sz="1600"/>
                        <a:t> based on their </a:t>
                      </a:r>
                      <a:r>
                        <a:rPr b="1" lang="en" sz="1600"/>
                        <a:t>employment history</a:t>
                      </a:r>
                      <a:endParaRPr b="1" sz="1600"/>
                    </a:p>
                  </a:txBody>
                  <a:tcPr marT="91425" marB="91425" marR="91425" marL="91425"/>
                </a:tc>
                <a:tc>
                  <a:txBody>
                    <a:bodyPr/>
                    <a:lstStyle/>
                    <a:p>
                      <a:pPr indent="0" lvl="0" marL="0" rtl="0" algn="l">
                        <a:spcBef>
                          <a:spcPts val="0"/>
                        </a:spcBef>
                        <a:spcAft>
                          <a:spcPts val="0"/>
                        </a:spcAft>
                        <a:buNone/>
                      </a:pPr>
                      <a:r>
                        <a:rPr lang="en" sz="1600"/>
                        <a:t>Helpful indicator to match the candidate with jobs that require long-term commitment</a:t>
                      </a:r>
                      <a:endParaRPr sz="1600"/>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8"/>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 &amp; 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 Original vs. Cleaned</a:t>
            </a:r>
            <a:endParaRPr/>
          </a:p>
        </p:txBody>
      </p:sp>
      <p:sp>
        <p:nvSpPr>
          <p:cNvPr id="113" name="Google Shape;113;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19"/>
          <p:cNvPicPr preferRelativeResize="0"/>
          <p:nvPr/>
        </p:nvPicPr>
        <p:blipFill>
          <a:blip r:embed="rId3">
            <a:alphaModFix/>
          </a:blip>
          <a:stretch>
            <a:fillRect/>
          </a:stretch>
        </p:blipFill>
        <p:spPr>
          <a:xfrm>
            <a:off x="361525" y="1079750"/>
            <a:ext cx="8470774" cy="347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3 - Final data</a:t>
            </a:r>
            <a:endParaRPr/>
          </a:p>
        </p:txBody>
      </p:sp>
      <p:graphicFrame>
        <p:nvGraphicFramePr>
          <p:cNvPr id="120" name="Google Shape;120;p20"/>
          <p:cNvGraphicFramePr/>
          <p:nvPr/>
        </p:nvGraphicFramePr>
        <p:xfrm>
          <a:off x="311700" y="1266300"/>
          <a:ext cx="3000000" cy="3000000"/>
        </p:xfrm>
        <a:graphic>
          <a:graphicData uri="http://schemas.openxmlformats.org/drawingml/2006/table">
            <a:tbl>
              <a:tblPr>
                <a:noFill/>
                <a:tableStyleId>{B39D3924-2B0A-48C6-B8AE-F1DB929F49AB}</a:tableStyleId>
              </a:tblPr>
              <a:tblGrid>
                <a:gridCol w="4956925"/>
                <a:gridCol w="3563675"/>
              </a:tblGrid>
              <a:tr h="550450">
                <a:tc>
                  <a:txBody>
                    <a:bodyPr/>
                    <a:lstStyle/>
                    <a:p>
                      <a:pPr indent="0" lvl="0" marL="0" rtl="0" algn="l">
                        <a:spcBef>
                          <a:spcPts val="0"/>
                        </a:spcBef>
                        <a:spcAft>
                          <a:spcPts val="0"/>
                        </a:spcAft>
                        <a:buNone/>
                      </a:pPr>
                      <a:r>
                        <a:rPr lang="en" sz="2200"/>
                        <a:t>data/original/</a:t>
                      </a:r>
                      <a:endParaRPr sz="2200"/>
                    </a:p>
                  </a:txBody>
                  <a:tcPr marT="91425" marB="91425" marR="91425" marL="91425" anchor="ctr">
                    <a:solidFill>
                      <a:srgbClr val="EFEFEF"/>
                    </a:solidFill>
                  </a:tcPr>
                </a:tc>
                <a:tc>
                  <a:txBody>
                    <a:bodyPr/>
                    <a:lstStyle/>
                    <a:p>
                      <a:pPr indent="0" lvl="0" marL="0" rtl="0" algn="l">
                        <a:spcBef>
                          <a:spcPts val="0"/>
                        </a:spcBef>
                        <a:spcAft>
                          <a:spcPts val="0"/>
                        </a:spcAft>
                        <a:buNone/>
                      </a:pPr>
                      <a:r>
                        <a:rPr lang="en" sz="2200"/>
                        <a:t>data/cleaned/</a:t>
                      </a:r>
                      <a:endParaRPr sz="2200"/>
                    </a:p>
                  </a:txBody>
                  <a:tcPr marT="91425" marB="91425" marR="91425" marL="91425" anchor="ctr">
                    <a:solidFill>
                      <a:srgbClr val="EFEFEF"/>
                    </a:solidFill>
                  </a:tcPr>
                </a:tc>
              </a:tr>
              <a:tr h="550450">
                <a:tc>
                  <a:txBody>
                    <a:bodyPr/>
                    <a:lstStyle/>
                    <a:p>
                      <a:pPr indent="0" lvl="0" marL="0" rtl="0" algn="l">
                        <a:spcBef>
                          <a:spcPts val="0"/>
                        </a:spcBef>
                        <a:spcAft>
                          <a:spcPts val="0"/>
                        </a:spcAft>
                        <a:buNone/>
                      </a:pPr>
                      <a:r>
                        <a:rPr lang="en"/>
                        <a:t>Account_Anonymized.csv</a:t>
                      </a:r>
                      <a:endParaRPr/>
                    </a:p>
                  </a:txBody>
                  <a:tcPr marT="91425" marB="91425" marR="91425" marL="91425" anchor="ctr"/>
                </a:tc>
                <a:tc>
                  <a:txBody>
                    <a:bodyPr/>
                    <a:lstStyle/>
                    <a:p>
                      <a:pPr indent="0" lvl="0" marL="0" rtl="0" algn="l">
                        <a:spcBef>
                          <a:spcPts val="0"/>
                        </a:spcBef>
                        <a:spcAft>
                          <a:spcPts val="0"/>
                        </a:spcAft>
                        <a:buNone/>
                      </a:pPr>
                      <a:r>
                        <a:rPr lang="en"/>
                        <a:t>organizations.feather</a:t>
                      </a:r>
                      <a:endParaRPr/>
                    </a:p>
                  </a:txBody>
                  <a:tcPr marT="91425" marB="91425" marR="91425" marL="91425" anchor="ctr"/>
                </a:tc>
              </a:tr>
              <a:tr h="550450">
                <a:tc>
                  <a:txBody>
                    <a:bodyPr/>
                    <a:lstStyle/>
                    <a:p>
                      <a:pPr indent="0" lvl="0" marL="0" rtl="0" algn="l">
                        <a:spcBef>
                          <a:spcPts val="0"/>
                        </a:spcBef>
                        <a:spcAft>
                          <a:spcPts val="0"/>
                        </a:spcAft>
                        <a:buNone/>
                      </a:pPr>
                      <a:r>
                        <a:rPr lang="en"/>
                        <a:t>AVTRRT__Job_Anonymized.csv</a:t>
                      </a:r>
                      <a:endParaRPr/>
                    </a:p>
                  </a:txBody>
                  <a:tcPr marT="91425" marB="91425" marR="91425" marL="91425" anchor="ctr"/>
                </a:tc>
                <a:tc>
                  <a:txBody>
                    <a:bodyPr/>
                    <a:lstStyle/>
                    <a:p>
                      <a:pPr indent="0" lvl="0" marL="0" rtl="0" algn="l">
                        <a:spcBef>
                          <a:spcPts val="0"/>
                        </a:spcBef>
                        <a:spcAft>
                          <a:spcPts val="0"/>
                        </a:spcAft>
                        <a:buNone/>
                      </a:pPr>
                      <a:r>
                        <a:rPr lang="en"/>
                        <a:t>jobs.feather</a:t>
                      </a:r>
                      <a:endParaRPr/>
                    </a:p>
                  </a:txBody>
                  <a:tcPr marT="91425" marB="91425" marR="91425" marL="91425" anchor="ctr"/>
                </a:tc>
              </a:tr>
              <a:tr h="550450">
                <a:tc>
                  <a:txBody>
                    <a:bodyPr/>
                    <a:lstStyle/>
                    <a:p>
                      <a:pPr indent="0" lvl="0" marL="0" rtl="0" algn="l">
                        <a:spcBef>
                          <a:spcPts val="0"/>
                        </a:spcBef>
                        <a:spcAft>
                          <a:spcPts val="0"/>
                        </a:spcAft>
                        <a:buNone/>
                      </a:pPr>
                      <a:r>
                        <a:rPr lang="en"/>
                        <a:t>Contact_Anonymized.csv</a:t>
                      </a:r>
                      <a:endParaRPr/>
                    </a:p>
                  </a:txBody>
                  <a:tcPr marT="91425" marB="91425" marR="91425" marL="91425" anchor="ctr"/>
                </a:tc>
                <a:tc>
                  <a:txBody>
                    <a:bodyPr/>
                    <a:lstStyle/>
                    <a:p>
                      <a:pPr indent="0" lvl="0" marL="0" rtl="0" algn="l">
                        <a:spcBef>
                          <a:spcPts val="0"/>
                        </a:spcBef>
                        <a:spcAft>
                          <a:spcPts val="0"/>
                        </a:spcAft>
                        <a:buNone/>
                      </a:pPr>
                      <a:r>
                        <a:rPr lang="en"/>
                        <a:t>candidates.feather</a:t>
                      </a:r>
                      <a:endParaRPr/>
                    </a:p>
                  </a:txBody>
                  <a:tcPr marT="91425" marB="91425" marR="91425" marL="91425" anchor="ctr"/>
                </a:tc>
              </a:tr>
              <a:tr h="550450">
                <a:tc>
                  <a:txBody>
                    <a:bodyPr/>
                    <a:lstStyle/>
                    <a:p>
                      <a:pPr indent="0" lvl="0" marL="0" rtl="0" algn="l">
                        <a:spcBef>
                          <a:spcPts val="0"/>
                        </a:spcBef>
                        <a:spcAft>
                          <a:spcPts val="0"/>
                        </a:spcAft>
                        <a:buNone/>
                      </a:pPr>
                      <a:r>
                        <a:rPr lang="en"/>
                        <a:t>AVTRRT__Employment_History__Anonymized.csv</a:t>
                      </a:r>
                      <a:endParaRPr/>
                    </a:p>
                  </a:txBody>
                  <a:tcPr marT="91425" marB="91425" marR="91425" marL="91425" anchor="ctr"/>
                </a:tc>
                <a:tc>
                  <a:txBody>
                    <a:bodyPr/>
                    <a:lstStyle/>
                    <a:p>
                      <a:pPr indent="0" lvl="0" marL="0" rtl="0" algn="l">
                        <a:spcBef>
                          <a:spcPts val="0"/>
                        </a:spcBef>
                        <a:spcAft>
                          <a:spcPts val="0"/>
                        </a:spcAft>
                        <a:buNone/>
                      </a:pPr>
                      <a:r>
                        <a:rPr lang="en"/>
                        <a:t>histories.feather</a:t>
                      </a:r>
                      <a:endParaRPr/>
                    </a:p>
                  </a:txBody>
                  <a:tcPr marT="91425" marB="91425" marR="91425" marL="91425" anchor="ctr"/>
                </a:tc>
              </a:tr>
              <a:tr h="550450">
                <a:tc>
                  <a:txBody>
                    <a:bodyPr/>
                    <a:lstStyle/>
                    <a:p>
                      <a:pPr indent="0" lvl="0" marL="0" rtl="0" algn="l">
                        <a:spcBef>
                          <a:spcPts val="0"/>
                        </a:spcBef>
                        <a:spcAft>
                          <a:spcPts val="0"/>
                        </a:spcAft>
                        <a:buNone/>
                      </a:pPr>
                      <a:r>
                        <a:rPr lang="en"/>
                        <a:t>AVTRRT__Job_Applicant__Anonymized.csv</a:t>
                      </a:r>
                      <a:endParaRPr/>
                    </a:p>
                  </a:txBody>
                  <a:tcPr marT="91425" marB="91425" marR="91425" marL="91425" anchor="ctr"/>
                </a:tc>
                <a:tc>
                  <a:txBody>
                    <a:bodyPr/>
                    <a:lstStyle/>
                    <a:p>
                      <a:pPr indent="0" lvl="0" marL="0" rtl="0" algn="l">
                        <a:spcBef>
                          <a:spcPts val="0"/>
                        </a:spcBef>
                        <a:spcAft>
                          <a:spcPts val="0"/>
                        </a:spcAft>
                        <a:buNone/>
                      </a:pPr>
                      <a:r>
                        <a:rPr lang="en"/>
                        <a:t>applications.feather</a:t>
                      </a:r>
                      <a:endParaRPr/>
                    </a:p>
                  </a:txBody>
                  <a:tcPr marT="91425" marB="91425" marR="91425" marL="91425"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Project’s scope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